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emf" ContentType="image/x-emf"/>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6"/>
  </p:notesMasterIdLst>
  <p:sldIdLst>
    <p:sldId id="968" r:id="rId4"/>
    <p:sldId id="803" r:id="rId5"/>
    <p:sldId id="804" r:id="rId7"/>
    <p:sldId id="805" r:id="rId8"/>
    <p:sldId id="806" r:id="rId9"/>
    <p:sldId id="808" r:id="rId10"/>
    <p:sldId id="807" r:id="rId11"/>
    <p:sldId id="900" r:id="rId12"/>
    <p:sldId id="903" r:id="rId13"/>
    <p:sldId id="937" r:id="rId14"/>
    <p:sldId id="810" r:id="rId15"/>
    <p:sldId id="812" r:id="rId16"/>
    <p:sldId id="814" r:id="rId17"/>
    <p:sldId id="815" r:id="rId18"/>
    <p:sldId id="816" r:id="rId19"/>
    <p:sldId id="817" r:id="rId20"/>
    <p:sldId id="1059" r:id="rId21"/>
    <p:sldId id="456" r:id="rId22"/>
    <p:sldId id="1053" r:id="rId23"/>
    <p:sldId id="1057" r:id="rId24"/>
    <p:sldId id="1058" r:id="rId25"/>
    <p:sldId id="1054" r:id="rId26"/>
    <p:sldId id="1055" r:id="rId27"/>
    <p:sldId id="1056" r:id="rId28"/>
    <p:sldId id="1060" r:id="rId29"/>
    <p:sldId id="714" r:id="rId30"/>
    <p:sldId id="715" r:id="rId31"/>
    <p:sldId id="716" r:id="rId32"/>
    <p:sldId id="977" r:id="rId33"/>
    <p:sldId id="980" r:id="rId34"/>
    <p:sldId id="983" r:id="rId35"/>
    <p:sldId id="979" r:id="rId36"/>
    <p:sldId id="981" r:id="rId37"/>
    <p:sldId id="984" r:id="rId38"/>
    <p:sldId id="985" r:id="rId39"/>
    <p:sldId id="986" r:id="rId40"/>
    <p:sldId id="987" r:id="rId41"/>
    <p:sldId id="990" r:id="rId42"/>
    <p:sldId id="991" r:id="rId43"/>
    <p:sldId id="994" r:id="rId44"/>
    <p:sldId id="992" r:id="rId45"/>
    <p:sldId id="993" r:id="rId46"/>
    <p:sldId id="1016" r:id="rId47"/>
    <p:sldId id="988" r:id="rId48"/>
    <p:sldId id="999" r:id="rId49"/>
    <p:sldId id="995" r:id="rId50"/>
    <p:sldId id="997" r:id="rId51"/>
    <p:sldId id="998" r:id="rId52"/>
    <p:sldId id="1000" r:id="rId53"/>
    <p:sldId id="1001" r:id="rId54"/>
    <p:sldId id="1002" r:id="rId55"/>
    <p:sldId id="1003" r:id="rId56"/>
    <p:sldId id="1004" r:id="rId57"/>
    <p:sldId id="1005" r:id="rId58"/>
    <p:sldId id="1008" r:id="rId59"/>
    <p:sldId id="1006" r:id="rId60"/>
    <p:sldId id="1009" r:id="rId61"/>
    <p:sldId id="1010" r:id="rId62"/>
    <p:sldId id="1011" r:id="rId63"/>
    <p:sldId id="1017" r:id="rId64"/>
    <p:sldId id="1012" r:id="rId65"/>
    <p:sldId id="1018" r:id="rId66"/>
    <p:sldId id="1013" r:id="rId67"/>
    <p:sldId id="1014" r:id="rId68"/>
    <p:sldId id="1015" r:id="rId69"/>
    <p:sldId id="1061" r:id="rId70"/>
    <p:sldId id="970" r:id="rId71"/>
    <p:sldId id="1121" r:id="rId72"/>
    <p:sldId id="1122" r:id="rId73"/>
    <p:sldId id="1123" r:id="rId74"/>
    <p:sldId id="758" r:id="rId75"/>
    <p:sldId id="1124" r:id="rId76"/>
    <p:sldId id="1125" r:id="rId77"/>
    <p:sldId id="1126" r:id="rId78"/>
    <p:sldId id="1128" r:id="rId79"/>
    <p:sldId id="1129" r:id="rId80"/>
    <p:sldId id="1127" r:id="rId81"/>
    <p:sldId id="823" r:id="rId82"/>
    <p:sldId id="824" r:id="rId83"/>
    <p:sldId id="825" r:id="rId84"/>
    <p:sldId id="826" r:id="rId85"/>
    <p:sldId id="827" r:id="rId86"/>
    <p:sldId id="828" r:id="rId87"/>
    <p:sldId id="829" r:id="rId88"/>
    <p:sldId id="862" r:id="rId89"/>
    <p:sldId id="863" r:id="rId90"/>
    <p:sldId id="860" r:id="rId91"/>
  </p:sldIdLst>
  <p:sldSz cx="9144000" cy="6858000" type="screen4x3"/>
  <p:notesSz cx="6858000" cy="9144000"/>
  <p:custDataLst>
    <p:tags r:id="rId95"/>
  </p:custDataLst>
  <p:defaultTextStyle>
    <a:defPPr>
      <a:defRPr lang="en-US"/>
    </a:defPPr>
    <a:lvl1pPr marL="0" lvl="0"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221"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3957F"/>
    <a:srgbClr val="BF7663"/>
    <a:srgbClr val="EAEAE3"/>
    <a:srgbClr val="FFFF00"/>
    <a:srgbClr val="FF3300"/>
    <a:srgbClr val="FFFFFF"/>
    <a:srgbClr val="F2B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102" d="100"/>
          <a:sy n="102" d="100"/>
        </p:scale>
        <p:origin x="1806" y="102"/>
      </p:cViewPr>
      <p:guideLst>
        <p:guide orient="horz" pos="2221"/>
        <p:guide pos="2880"/>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198" cy="76198"/>
</p:viewPr>
</file>

<file path=ppt/_rels/presentation.xml.rels><?xml version="1.0" encoding="UTF-8" standalone="yes"?>
<Relationships xmlns="http://schemas.openxmlformats.org/package/2006/relationships"><Relationship Id="rId95" Type="http://schemas.openxmlformats.org/officeDocument/2006/relationships/tags" Target="tags/tag1.xml"/><Relationship Id="rId94" Type="http://schemas.openxmlformats.org/officeDocument/2006/relationships/tableStyles" Target="tableStyles.xml"/><Relationship Id="rId93" Type="http://schemas.openxmlformats.org/officeDocument/2006/relationships/viewProps" Target="viewProps.xml"/><Relationship Id="rId92" Type="http://schemas.openxmlformats.org/officeDocument/2006/relationships/presProps" Target="presProps.xml"/><Relationship Id="rId91" Type="http://schemas.openxmlformats.org/officeDocument/2006/relationships/slide" Target="slides/slide87.xml"/><Relationship Id="rId90" Type="http://schemas.openxmlformats.org/officeDocument/2006/relationships/slide" Target="slides/slide86.xml"/><Relationship Id="rId9" Type="http://schemas.openxmlformats.org/officeDocument/2006/relationships/slide" Target="slides/slide5.xml"/><Relationship Id="rId89" Type="http://schemas.openxmlformats.org/officeDocument/2006/relationships/slide" Target="slides/slide85.xml"/><Relationship Id="rId88" Type="http://schemas.openxmlformats.org/officeDocument/2006/relationships/slide" Target="slides/slide84.xml"/><Relationship Id="rId87" Type="http://schemas.openxmlformats.org/officeDocument/2006/relationships/slide" Target="slides/slide83.xml"/><Relationship Id="rId86" Type="http://schemas.openxmlformats.org/officeDocument/2006/relationships/slide" Target="slides/slide82.xml"/><Relationship Id="rId85" Type="http://schemas.openxmlformats.org/officeDocument/2006/relationships/slide" Target="slides/slide81.xml"/><Relationship Id="rId84" Type="http://schemas.openxmlformats.org/officeDocument/2006/relationships/slide" Target="slides/slide80.xml"/><Relationship Id="rId83" Type="http://schemas.openxmlformats.org/officeDocument/2006/relationships/slide" Target="slides/slide79.xml"/><Relationship Id="rId82" Type="http://schemas.openxmlformats.org/officeDocument/2006/relationships/slide" Target="slides/slide78.xml"/><Relationship Id="rId81" Type="http://schemas.openxmlformats.org/officeDocument/2006/relationships/slide" Target="slides/slide77.xml"/><Relationship Id="rId80" Type="http://schemas.openxmlformats.org/officeDocument/2006/relationships/slide" Target="slides/slide76.xml"/><Relationship Id="rId8" Type="http://schemas.openxmlformats.org/officeDocument/2006/relationships/slide" Target="slides/slide4.xml"/><Relationship Id="rId79" Type="http://schemas.openxmlformats.org/officeDocument/2006/relationships/slide" Target="slides/slide75.xml"/><Relationship Id="rId78" Type="http://schemas.openxmlformats.org/officeDocument/2006/relationships/slide" Target="slides/slide74.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3.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notesMaster" Target="notesMasters/notesMaster1.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2290" name="Rectangle 2"/>
          <p:cNvSpPr>
            <a:spLocks noGrp="1"/>
          </p:cNvSpPr>
          <p:nvPr>
            <p:ph type="hdr" sz="quarter"/>
          </p:nvPr>
        </p:nvSpPr>
        <p:spPr>
          <a:xfrm>
            <a:off x="0" y="0"/>
            <a:ext cx="2971800" cy="457200"/>
          </a:xfrm>
          <a:prstGeom prst="rect">
            <a:avLst/>
          </a:prstGeom>
          <a:noFill/>
          <a:ln w="9525">
            <a:noFill/>
          </a:ln>
        </p:spPr>
        <p:txBody>
          <a:bodyPr/>
          <a:lstStyle/>
          <a:p>
            <a:pPr lvl="0" eaLnBrk="1" hangingPunct="1"/>
            <a:endParaRPr lang="zh-CN" altLang="en-US" sz="1200">
              <a:latin typeface="Arial" panose="020B0604020202020204" pitchFamily="34" charset="0"/>
            </a:endParaRPr>
          </a:p>
        </p:txBody>
      </p:sp>
      <p:sp>
        <p:nvSpPr>
          <p:cNvPr id="12291" name="Rectangle 3"/>
          <p:cNvSpPr>
            <a:spLocks noGrp="1"/>
          </p:cNvSpPr>
          <p:nvPr>
            <p:ph type="dt" idx="1"/>
          </p:nvPr>
        </p:nvSpPr>
        <p:spPr>
          <a:xfrm>
            <a:off x="3884613" y="0"/>
            <a:ext cx="2971800" cy="457200"/>
          </a:xfrm>
          <a:prstGeom prst="rect">
            <a:avLst/>
          </a:prstGeom>
          <a:noFill/>
          <a:ln w="9525">
            <a:noFill/>
          </a:ln>
        </p:spPr>
        <p:txBody>
          <a:bodyPr/>
          <a:lstStyle/>
          <a:p>
            <a:pPr lvl="0" algn="r" eaLnBrk="1" hangingPunct="1"/>
            <a:endParaRPr lang="en-US" altLang="x-none" sz="1200">
              <a:latin typeface="Arial" panose="020B0604020202020204" pitchFamily="34" charset="0"/>
            </a:endParaRPr>
          </a:p>
        </p:txBody>
      </p:sp>
      <p:sp>
        <p:nvSpPr>
          <p:cNvPr id="12292" name="Rectangle 4"/>
          <p:cNvSpPr>
            <a:spLocks noGrp="1" noRot="1" noChangeAspect="1"/>
          </p:cNvSpPr>
          <p:nvPr>
            <p:ph type="sldImg" idx="2"/>
          </p:nvPr>
        </p:nvSpPr>
        <p:spPr>
          <a:xfrm>
            <a:off x="1143000" y="685800"/>
            <a:ext cx="4572000" cy="3429000"/>
          </a:xfrm>
          <a:prstGeom prst="rect">
            <a:avLst/>
          </a:prstGeom>
          <a:noFill/>
          <a:ln w="9525">
            <a:noFill/>
          </a:ln>
        </p:spPr>
      </p:sp>
      <p:sp>
        <p:nvSpPr>
          <p:cNvPr id="12293" name="Rectangle 5"/>
          <p:cNvSpPr>
            <a:spLocks noGrp="1" noRot="1"/>
          </p:cNvSpPr>
          <p:nvPr>
            <p:ph type="body" sz="quarter" idx="3"/>
          </p:nvPr>
        </p:nvSpPr>
        <p:spPr>
          <a:xfrm>
            <a:off x="685800" y="4343400"/>
            <a:ext cx="5486400" cy="4114800"/>
          </a:xfrm>
          <a:prstGeom prst="rect">
            <a:avLst/>
          </a:prstGeom>
          <a:noFill/>
          <a:ln w="9525">
            <a:noFill/>
          </a:ln>
        </p:spPr>
        <p:txBody>
          <a:bodyPr anchor="ctr"/>
          <a:lstStyle/>
          <a:p>
            <a:pPr lvl="0"/>
            <a:r>
              <a:rPr lang="en-US" altLang="x-none"/>
              <a:t>Click to edit Master text styles</a:t>
            </a:r>
            <a:endParaRPr lang="en-US" altLang="x-none"/>
          </a:p>
          <a:p>
            <a:pPr lvl="1"/>
            <a:r>
              <a:rPr lang="en-US" altLang="x-none"/>
              <a:t>Second level</a:t>
            </a:r>
            <a:endParaRPr lang="en-US" altLang="x-none"/>
          </a:p>
          <a:p>
            <a:pPr lvl="2"/>
            <a:r>
              <a:rPr lang="en-US" altLang="x-none"/>
              <a:t>Third level</a:t>
            </a:r>
            <a:endParaRPr lang="en-US" altLang="x-none"/>
          </a:p>
          <a:p>
            <a:pPr lvl="3"/>
            <a:r>
              <a:rPr lang="en-US" altLang="x-none"/>
              <a:t>Fourth level</a:t>
            </a:r>
            <a:endParaRPr lang="en-US" altLang="x-none"/>
          </a:p>
          <a:p>
            <a:pPr lvl="4"/>
            <a:r>
              <a:rPr lang="en-US" altLang="x-none"/>
              <a:t>Fifth level</a:t>
            </a:r>
            <a:endParaRPr lang="en-US" altLang="x-none"/>
          </a:p>
        </p:txBody>
      </p:sp>
      <p:sp>
        <p:nvSpPr>
          <p:cNvPr id="12294" name="Rectangle 6"/>
          <p:cNvSpPr>
            <a:spLocks noGrp="1"/>
          </p:cNvSpPr>
          <p:nvPr>
            <p:ph type="ftr" sz="quarter" idx="4"/>
          </p:nvPr>
        </p:nvSpPr>
        <p:spPr>
          <a:xfrm>
            <a:off x="0" y="8685213"/>
            <a:ext cx="2971800" cy="457200"/>
          </a:xfrm>
          <a:prstGeom prst="rect">
            <a:avLst/>
          </a:prstGeom>
          <a:noFill/>
          <a:ln w="9525">
            <a:noFill/>
          </a:ln>
        </p:spPr>
        <p:txBody>
          <a:bodyPr anchor="b"/>
          <a:lstStyle/>
          <a:p>
            <a:pPr lvl="0" eaLnBrk="1" hangingPunct="1"/>
            <a:endParaRPr lang="en-US" altLang="x-none" sz="1200">
              <a:latin typeface="Arial" panose="020B0604020202020204" pitchFamily="34" charset="0"/>
            </a:endParaRPr>
          </a:p>
        </p:txBody>
      </p:sp>
      <p:sp>
        <p:nvSpPr>
          <p:cNvPr id="12295" name="Rectangle 7"/>
          <p:cNvSpPr>
            <a:spLocks noGrp="1"/>
          </p:cNvSpPr>
          <p:nvPr>
            <p:ph type="sldNum" sz="quarter" idx="5"/>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sz="1200">
                <a:latin typeface="Arial" panose="020B0604020202020204" pitchFamily="34" charset="0"/>
              </a:rPr>
            </a:fld>
            <a:endParaRPr lang="zh-CN" altLang="en-US" sz="1200">
              <a:latin typeface="Arial" panose="020B0604020202020204" pitchFamily="34" charset="0"/>
            </a:endParaRPr>
          </a:p>
        </p:txBody>
      </p:sp>
    </p:spTree>
  </p:cSld>
  <p:clrMap bg1="lt1" tx1="dk1" bg2="lt2" tx2="dk2" accent1="accent1" accent2="accent2" accent3="accent3" accent4="accent4" accent5="accent5" accent6="accent6" hlink="hlink" folHlink="folHlink"/>
  <p:hf sldNum="0" hdr="0" ftr="0" dt="0"/>
  <p:notesStyle>
    <a:lvl1pPr marL="0" lvl="0" indent="0" algn="l" defTabSz="914400" eaLnBrk="0" fontAlgn="base" latinLnBrk="0" hangingPunct="0">
      <a:lnSpc>
        <a:spcPct val="100000"/>
      </a:lnSpc>
      <a:spcBef>
        <a:spcPct val="30000"/>
      </a:spcBef>
      <a:spcAft>
        <a:spcPct val="0"/>
      </a:spcAft>
      <a:buNone/>
      <a:defRPr sz="1200" u="none" kern="1200" baseline="0">
        <a:solidFill>
          <a:schemeClr val="tx1"/>
        </a:solidFill>
        <a:latin typeface="Arial" panose="020B0604020202020204" pitchFamily="34" charset="0"/>
      </a:defRPr>
    </a:lvl1pPr>
    <a:lvl2pPr marL="457200" lvl="1" indent="0" algn="l" defTabSz="914400" eaLnBrk="0" fontAlgn="base" latinLnBrk="0" hangingPunct="0">
      <a:lnSpc>
        <a:spcPct val="100000"/>
      </a:lnSpc>
      <a:spcBef>
        <a:spcPct val="30000"/>
      </a:spcBef>
      <a:spcAft>
        <a:spcPct val="0"/>
      </a:spcAft>
      <a:buNone/>
      <a:defRPr sz="1200" u="none" kern="1200" baseline="0">
        <a:solidFill>
          <a:schemeClr val="tx1"/>
        </a:solidFill>
        <a:latin typeface="Arial" panose="020B0604020202020204" pitchFamily="34" charset="0"/>
      </a:defRPr>
    </a:lvl2pPr>
    <a:lvl3pPr marL="914400" lvl="2" indent="0" algn="l" defTabSz="914400" eaLnBrk="0" fontAlgn="base" latinLnBrk="0" hangingPunct="0">
      <a:lnSpc>
        <a:spcPct val="100000"/>
      </a:lnSpc>
      <a:spcBef>
        <a:spcPct val="30000"/>
      </a:spcBef>
      <a:spcAft>
        <a:spcPct val="0"/>
      </a:spcAft>
      <a:buNone/>
      <a:defRPr sz="1200" u="none" kern="1200" baseline="0">
        <a:solidFill>
          <a:schemeClr val="tx1"/>
        </a:solidFill>
        <a:latin typeface="Arial" panose="020B0604020202020204" pitchFamily="34" charset="0"/>
      </a:defRPr>
    </a:lvl3pPr>
    <a:lvl4pPr marL="1371600" lvl="3" indent="0" algn="l" defTabSz="914400" eaLnBrk="0" fontAlgn="base" latinLnBrk="0" hangingPunct="0">
      <a:lnSpc>
        <a:spcPct val="100000"/>
      </a:lnSpc>
      <a:spcBef>
        <a:spcPct val="30000"/>
      </a:spcBef>
      <a:spcAft>
        <a:spcPct val="0"/>
      </a:spcAft>
      <a:buNone/>
      <a:defRPr sz="1200" u="none" kern="1200" baseline="0">
        <a:solidFill>
          <a:schemeClr val="tx1"/>
        </a:solidFill>
        <a:latin typeface="Arial" panose="020B0604020202020204" pitchFamily="34" charset="0"/>
      </a:defRPr>
    </a:lvl4pPr>
    <a:lvl5pPr marL="1828800" lvl="4" indent="0" algn="l" defTabSz="914400" eaLnBrk="0" fontAlgn="base" latinLnBrk="0" hangingPunct="0">
      <a:lnSpc>
        <a:spcPct val="100000"/>
      </a:lnSpc>
      <a:spcBef>
        <a:spcPct val="30000"/>
      </a:spcBef>
      <a:spcAft>
        <a:spcPct val="0"/>
      </a:spcAft>
      <a:buNone/>
      <a:defRPr sz="1200" u="none" kern="1200" baseline="0">
        <a:solidFill>
          <a:schemeClr val="tx1"/>
        </a:solidFill>
        <a:latin typeface="Arial" panose="020B0604020202020204" pitchFamily="34" charset="0"/>
      </a:defRPr>
    </a:lvl5pPr>
    <a:lvl6pPr marL="2286000" lvl="5" indent="0" algn="l" defTabSz="914400" eaLnBrk="0" fontAlgn="base" latinLnBrk="0" hangingPunct="0">
      <a:lnSpc>
        <a:spcPct val="100000"/>
      </a:lnSpc>
      <a:spcBef>
        <a:spcPct val="30000"/>
      </a:spcBef>
      <a:spcAft>
        <a:spcPct val="0"/>
      </a:spcAft>
      <a:buNone/>
      <a:defRPr sz="1200" u="none" kern="1200" baseline="0">
        <a:solidFill>
          <a:schemeClr val="tx1"/>
        </a:solidFill>
        <a:latin typeface="Arial" panose="020B0604020202020204" pitchFamily="34" charset="0"/>
      </a:defRPr>
    </a:lvl6pPr>
    <a:lvl7pPr marL="2743200" lvl="6" indent="0" algn="l" defTabSz="914400" eaLnBrk="0" fontAlgn="base" latinLnBrk="0" hangingPunct="0">
      <a:lnSpc>
        <a:spcPct val="100000"/>
      </a:lnSpc>
      <a:spcBef>
        <a:spcPct val="30000"/>
      </a:spcBef>
      <a:spcAft>
        <a:spcPct val="0"/>
      </a:spcAft>
      <a:buNone/>
      <a:defRPr sz="1200" u="none" kern="1200" baseline="0">
        <a:solidFill>
          <a:schemeClr val="tx1"/>
        </a:solidFill>
        <a:latin typeface="Arial" panose="020B0604020202020204" pitchFamily="34" charset="0"/>
      </a:defRPr>
    </a:lvl7pPr>
    <a:lvl8pPr marL="3200400" lvl="7" indent="0" algn="l" defTabSz="914400" eaLnBrk="0" fontAlgn="base" latinLnBrk="0" hangingPunct="0">
      <a:lnSpc>
        <a:spcPct val="100000"/>
      </a:lnSpc>
      <a:spcBef>
        <a:spcPct val="30000"/>
      </a:spcBef>
      <a:spcAft>
        <a:spcPct val="0"/>
      </a:spcAft>
      <a:buNone/>
      <a:defRPr sz="1200" u="none" kern="1200" baseline="0">
        <a:solidFill>
          <a:schemeClr val="tx1"/>
        </a:solidFill>
        <a:latin typeface="Arial" panose="020B0604020202020204" pitchFamily="34" charset="0"/>
      </a:defRPr>
    </a:lvl8pPr>
    <a:lvl9pPr marL="3657600" lvl="8" indent="0" algn="l" defTabSz="914400" eaLnBrk="0" fontAlgn="base" latinLnBrk="0" hangingPunct="0">
      <a:lnSpc>
        <a:spcPct val="100000"/>
      </a:lnSpc>
      <a:spcBef>
        <a:spcPct val="30000"/>
      </a:spcBef>
      <a:spcAft>
        <a:spcPct val="0"/>
      </a:spcAft>
      <a:buNone/>
      <a:defRPr sz="1200" u="none" kern="1200" baseline="0">
        <a:solidFill>
          <a:schemeClr val="tx1"/>
        </a:solidFill>
        <a:latin typeface="Arial" panose="020B0604020202020204" pitchFamily="34" charset="0"/>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Rot="1" noChangeAspect="1" noTextEdit="1"/>
          </p:cNvSpPr>
          <p:nvPr>
            <p:ph type="sldImg"/>
          </p:nvPr>
        </p:nvSpPr>
        <p:spPr/>
      </p:sp>
      <p:sp>
        <p:nvSpPr>
          <p:cNvPr id="15363" name="Rectangle 3"/>
          <p:cNvSpPr>
            <a:spLocks noGrp="1" noRot="1"/>
          </p:cNvSpPr>
          <p:nvPr>
            <p:ph type="body" idx="1"/>
          </p:nvPr>
        </p:nvSpPr>
        <p:spPr/>
        <p:txBody>
          <a:bodyPr vert="horz" wrap="square" anchor="ctr"/>
          <a:lstStyle/>
          <a:p>
            <a:pPr lvl="0" eaLnBrk="1" hangingPunct="1"/>
            <a:r>
              <a:rPr lang="zh-CN" altLang="en-US" sz="1800">
                <a:ea typeface="宋体" panose="02010600030101010101" pitchFamily="2" charset="-122"/>
              </a:rPr>
              <a:t>国家首都、世界城市、文化名城、宜居城市</a:t>
            </a:r>
            <a:endParaRPr lang="zh-CN" altLang="en-US" sz="180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Rot="1" noChangeAspect="1" noTextEdit="1"/>
          </p:cNvSpPr>
          <p:nvPr>
            <p:ph type="sldImg"/>
          </p:nvPr>
        </p:nvSpPr>
        <p:spPr/>
      </p:sp>
      <p:sp>
        <p:nvSpPr>
          <p:cNvPr id="15363" name="Rectangle 3"/>
          <p:cNvSpPr>
            <a:spLocks noGrp="1" noRot="1"/>
          </p:cNvSpPr>
          <p:nvPr>
            <p:ph type="body" idx="1"/>
          </p:nvPr>
        </p:nvSpPr>
        <p:spPr/>
        <p:txBody>
          <a:bodyPr vert="horz" wrap="square" anchor="ctr"/>
          <a:lstStyle/>
          <a:p>
            <a:pPr lvl="0" eaLnBrk="1" hangingPunct="1"/>
            <a:r>
              <a:rPr lang="zh-CN" altLang="en-US" sz="1800">
                <a:ea typeface="宋体" panose="02010600030101010101" pitchFamily="2" charset="-122"/>
              </a:rPr>
              <a:t>国家首都、世界城市、文化名城、宜居城市</a:t>
            </a:r>
            <a:endParaRPr lang="zh-CN" altLang="en-US" sz="180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Rot="1" noChangeAspect="1" noTextEdit="1"/>
          </p:cNvSpPr>
          <p:nvPr>
            <p:ph type="sldImg"/>
          </p:nvPr>
        </p:nvSpPr>
        <p:spPr/>
      </p:sp>
      <p:sp>
        <p:nvSpPr>
          <p:cNvPr id="15363" name="Rectangle 3"/>
          <p:cNvSpPr>
            <a:spLocks noGrp="1" noRot="1"/>
          </p:cNvSpPr>
          <p:nvPr>
            <p:ph type="body" idx="1"/>
          </p:nvPr>
        </p:nvSpPr>
        <p:spPr/>
        <p:txBody>
          <a:bodyPr vert="horz" wrap="square" anchor="ctr"/>
          <a:lstStyle/>
          <a:p>
            <a:pPr lvl="0" eaLnBrk="1" hangingPunct="1"/>
            <a:r>
              <a:rPr lang="zh-CN" altLang="en-US" sz="1800">
                <a:ea typeface="宋体" panose="02010600030101010101" pitchFamily="2" charset="-122"/>
              </a:rPr>
              <a:t>国家首都、世界城市、文化名城、宜居城市</a:t>
            </a:r>
            <a:endParaRPr lang="zh-CN" altLang="en-US" sz="180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Rot="1" noChangeAspect="1" noTextEdit="1"/>
          </p:cNvSpPr>
          <p:nvPr>
            <p:ph type="sldImg"/>
          </p:nvPr>
        </p:nvSpPr>
        <p:spPr/>
      </p:sp>
      <p:sp>
        <p:nvSpPr>
          <p:cNvPr id="15363" name="Rectangle 3"/>
          <p:cNvSpPr>
            <a:spLocks noGrp="1" noRot="1"/>
          </p:cNvSpPr>
          <p:nvPr>
            <p:ph type="body" idx="1"/>
          </p:nvPr>
        </p:nvSpPr>
        <p:spPr/>
        <p:txBody>
          <a:bodyPr vert="horz" wrap="square" anchor="ctr"/>
          <a:lstStyle/>
          <a:p>
            <a:pPr lvl="0" eaLnBrk="1" hangingPunct="1"/>
            <a:r>
              <a:rPr lang="zh-CN" altLang="en-US" sz="1800">
                <a:ea typeface="宋体" panose="02010600030101010101" pitchFamily="2" charset="-122"/>
              </a:rPr>
              <a:t>国家首都、世界城市、文化名城、宜居城市</a:t>
            </a:r>
            <a:endParaRPr lang="zh-CN" altLang="en-US" sz="180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Rot="1" noChangeAspect="1" noTextEdit="1"/>
          </p:cNvSpPr>
          <p:nvPr>
            <p:ph type="sldImg"/>
          </p:nvPr>
        </p:nvSpPr>
        <p:spPr/>
      </p:sp>
      <p:sp>
        <p:nvSpPr>
          <p:cNvPr id="15363" name="Rectangle 3"/>
          <p:cNvSpPr>
            <a:spLocks noGrp="1" noRot="1"/>
          </p:cNvSpPr>
          <p:nvPr>
            <p:ph type="body" idx="1"/>
          </p:nvPr>
        </p:nvSpPr>
        <p:spPr/>
        <p:txBody>
          <a:bodyPr vert="horz" wrap="square" anchor="ctr"/>
          <a:lstStyle/>
          <a:p>
            <a:pPr lvl="0" eaLnBrk="1" hangingPunct="1"/>
            <a:r>
              <a:rPr lang="zh-CN" altLang="en-US" sz="1800">
                <a:ea typeface="宋体" panose="02010600030101010101" pitchFamily="2" charset="-122"/>
              </a:rPr>
              <a:t>国家首都、世界城市、文化名城、宜居城市</a:t>
            </a:r>
            <a:endParaRPr lang="zh-CN" altLang="en-US" sz="180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Rot="1" noChangeAspect="1" noTextEdit="1"/>
          </p:cNvSpPr>
          <p:nvPr>
            <p:ph type="sldImg"/>
          </p:nvPr>
        </p:nvSpPr>
        <p:spPr/>
      </p:sp>
      <p:sp>
        <p:nvSpPr>
          <p:cNvPr id="15363" name="Rectangle 3"/>
          <p:cNvSpPr>
            <a:spLocks noGrp="1" noRot="1"/>
          </p:cNvSpPr>
          <p:nvPr>
            <p:ph type="body" idx="1"/>
          </p:nvPr>
        </p:nvSpPr>
        <p:spPr/>
        <p:txBody>
          <a:bodyPr vert="horz" wrap="square" anchor="ctr"/>
          <a:lstStyle/>
          <a:p>
            <a:pPr lvl="0" eaLnBrk="1" hangingPunct="1"/>
            <a:r>
              <a:rPr lang="zh-CN" altLang="en-US" sz="1800">
                <a:ea typeface="宋体" panose="02010600030101010101" pitchFamily="2" charset="-122"/>
              </a:rPr>
              <a:t>国家首都、世界城市、文化名城、宜居城市</a:t>
            </a:r>
            <a:endParaRPr lang="zh-CN" altLang="en-US" sz="180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Rot="1" noChangeAspect="1" noTextEdit="1"/>
          </p:cNvSpPr>
          <p:nvPr>
            <p:ph type="sldImg"/>
          </p:nvPr>
        </p:nvSpPr>
        <p:spPr/>
      </p:sp>
      <p:sp>
        <p:nvSpPr>
          <p:cNvPr id="15363" name="Rectangle 3"/>
          <p:cNvSpPr>
            <a:spLocks noGrp="1" noRot="1"/>
          </p:cNvSpPr>
          <p:nvPr>
            <p:ph type="body" idx="1"/>
          </p:nvPr>
        </p:nvSpPr>
        <p:spPr/>
        <p:txBody>
          <a:bodyPr vert="horz" wrap="square" anchor="ctr"/>
          <a:lstStyle/>
          <a:p>
            <a:pPr lvl="0" eaLnBrk="1" hangingPunct="1"/>
            <a:r>
              <a:rPr lang="zh-CN" altLang="en-US" sz="1800">
                <a:ea typeface="宋体" panose="02010600030101010101" pitchFamily="2" charset="-122"/>
              </a:rPr>
              <a:t>国家首都、世界城市、文化名城、宜居城市</a:t>
            </a:r>
            <a:endParaRPr lang="zh-CN" altLang="en-US" sz="180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Rot="1" noChangeAspect="1" noTextEdit="1"/>
          </p:cNvSpPr>
          <p:nvPr>
            <p:ph type="sldImg"/>
          </p:nvPr>
        </p:nvSpPr>
        <p:spPr/>
      </p:sp>
      <p:sp>
        <p:nvSpPr>
          <p:cNvPr id="15363" name="Rectangle 3"/>
          <p:cNvSpPr>
            <a:spLocks noGrp="1" noRot="1"/>
          </p:cNvSpPr>
          <p:nvPr>
            <p:ph type="body" idx="1"/>
          </p:nvPr>
        </p:nvSpPr>
        <p:spPr/>
        <p:txBody>
          <a:bodyPr vert="horz" wrap="square" anchor="ctr"/>
          <a:lstStyle/>
          <a:p>
            <a:pPr lvl="0" eaLnBrk="1" hangingPunct="1"/>
            <a:r>
              <a:rPr lang="zh-CN" altLang="en-US" sz="1800">
                <a:ea typeface="宋体" panose="02010600030101010101" pitchFamily="2" charset="-122"/>
              </a:rPr>
              <a:t>国家首都、世界城市、文化名城、宜居城市</a:t>
            </a:r>
            <a:endParaRPr lang="zh-CN" altLang="en-US" sz="180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Rot="1" noChangeAspect="1" noTextEdit="1"/>
          </p:cNvSpPr>
          <p:nvPr>
            <p:ph type="sldImg"/>
          </p:nvPr>
        </p:nvSpPr>
        <p:spPr/>
      </p:sp>
      <p:sp>
        <p:nvSpPr>
          <p:cNvPr id="15363" name="Rectangle 3"/>
          <p:cNvSpPr>
            <a:spLocks noGrp="1" noRot="1"/>
          </p:cNvSpPr>
          <p:nvPr>
            <p:ph type="body" idx="1"/>
          </p:nvPr>
        </p:nvSpPr>
        <p:spPr/>
        <p:txBody>
          <a:bodyPr vert="horz" wrap="square" anchor="ctr"/>
          <a:lstStyle/>
          <a:p>
            <a:pPr lvl="0" eaLnBrk="1" hangingPunct="1"/>
            <a:r>
              <a:rPr lang="zh-CN" altLang="en-US" sz="1800">
                <a:ea typeface="宋体" panose="02010600030101010101" pitchFamily="2" charset="-122"/>
              </a:rPr>
              <a:t>国家首都、世界城市、文化名城、宜居城市</a:t>
            </a:r>
            <a:endParaRPr lang="zh-CN" altLang="en-US" sz="180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Rot="1" noChangeAspect="1" noTextEdit="1"/>
          </p:cNvSpPr>
          <p:nvPr>
            <p:ph type="sldImg"/>
          </p:nvPr>
        </p:nvSpPr>
        <p:spPr/>
      </p:sp>
      <p:sp>
        <p:nvSpPr>
          <p:cNvPr id="15363" name="Rectangle 3"/>
          <p:cNvSpPr>
            <a:spLocks noGrp="1" noRot="1"/>
          </p:cNvSpPr>
          <p:nvPr>
            <p:ph type="body" idx="1"/>
          </p:nvPr>
        </p:nvSpPr>
        <p:spPr/>
        <p:txBody>
          <a:bodyPr vert="horz" wrap="square" anchor="ctr"/>
          <a:lstStyle/>
          <a:p>
            <a:pPr lvl="0" eaLnBrk="1" hangingPunct="1"/>
            <a:r>
              <a:rPr lang="zh-CN" altLang="en-US" sz="1800">
                <a:ea typeface="宋体" panose="02010600030101010101" pitchFamily="2" charset="-122"/>
              </a:rPr>
              <a:t>国家首都、世界城市、文化名城、宜居城市</a:t>
            </a:r>
            <a:endParaRPr lang="zh-CN" altLang="en-US" sz="180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Rot="1" noChangeAspect="1" noTextEdit="1"/>
          </p:cNvSpPr>
          <p:nvPr>
            <p:ph type="sldImg"/>
          </p:nvPr>
        </p:nvSpPr>
        <p:spPr/>
      </p:sp>
      <p:sp>
        <p:nvSpPr>
          <p:cNvPr id="15363" name="Rectangle 3"/>
          <p:cNvSpPr>
            <a:spLocks noGrp="1" noRot="1"/>
          </p:cNvSpPr>
          <p:nvPr>
            <p:ph type="body" idx="1"/>
          </p:nvPr>
        </p:nvSpPr>
        <p:spPr/>
        <p:txBody>
          <a:bodyPr vert="horz" wrap="square" anchor="ctr"/>
          <a:lstStyle/>
          <a:p>
            <a:pPr lvl="0" eaLnBrk="1" hangingPunct="1"/>
            <a:r>
              <a:rPr lang="zh-CN" altLang="en-US" sz="1800">
                <a:ea typeface="宋体" panose="02010600030101010101" pitchFamily="2" charset="-122"/>
              </a:rPr>
              <a:t>国家首都、世界城市、文化名城、宜居城市</a:t>
            </a:r>
            <a:endParaRPr lang="zh-CN" altLang="en-US" sz="180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Rot="1" noChangeAspect="1" noTextEdit="1"/>
          </p:cNvSpPr>
          <p:nvPr>
            <p:ph type="sldImg"/>
          </p:nvPr>
        </p:nvSpPr>
        <p:spPr/>
      </p:sp>
      <p:sp>
        <p:nvSpPr>
          <p:cNvPr id="15363" name="Rectangle 3"/>
          <p:cNvSpPr>
            <a:spLocks noGrp="1" noRot="1"/>
          </p:cNvSpPr>
          <p:nvPr>
            <p:ph type="body" idx="1"/>
          </p:nvPr>
        </p:nvSpPr>
        <p:spPr/>
        <p:txBody>
          <a:bodyPr vert="horz" wrap="square" anchor="ctr"/>
          <a:lstStyle/>
          <a:p>
            <a:pPr lvl="0" eaLnBrk="1" hangingPunct="1"/>
            <a:r>
              <a:rPr lang="zh-CN" altLang="en-US" sz="1800">
                <a:ea typeface="宋体" panose="02010600030101010101" pitchFamily="2" charset="-122"/>
              </a:rPr>
              <a:t>国家首都、世界城市、文化名城、宜居城市</a:t>
            </a:r>
            <a:endParaRPr lang="zh-CN" altLang="en-US" sz="180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Rot="1" noChangeAspect="1" noTextEdit="1"/>
          </p:cNvSpPr>
          <p:nvPr>
            <p:ph type="sldImg"/>
          </p:nvPr>
        </p:nvSpPr>
        <p:spPr/>
      </p:sp>
      <p:sp>
        <p:nvSpPr>
          <p:cNvPr id="15363" name="Rectangle 3"/>
          <p:cNvSpPr>
            <a:spLocks noGrp="1" noRot="1"/>
          </p:cNvSpPr>
          <p:nvPr>
            <p:ph type="body" idx="1"/>
          </p:nvPr>
        </p:nvSpPr>
        <p:spPr/>
        <p:txBody>
          <a:bodyPr vert="horz" wrap="square" anchor="ctr"/>
          <a:lstStyle/>
          <a:p>
            <a:pPr lvl="0" eaLnBrk="1" hangingPunct="1"/>
            <a:r>
              <a:rPr lang="zh-CN" altLang="en-US" sz="1800">
                <a:ea typeface="宋体" panose="02010600030101010101" pitchFamily="2" charset="-122"/>
              </a:rPr>
              <a:t>国家首都、世界城市、文化名城、宜居城市</a:t>
            </a:r>
            <a:endParaRPr lang="zh-CN" altLang="en-US" sz="180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Rot="1" noChangeAspect="1" noTextEdit="1"/>
          </p:cNvSpPr>
          <p:nvPr>
            <p:ph type="sldImg"/>
          </p:nvPr>
        </p:nvSpPr>
        <p:spPr/>
      </p:sp>
      <p:sp>
        <p:nvSpPr>
          <p:cNvPr id="15363" name="Rectangle 3"/>
          <p:cNvSpPr>
            <a:spLocks noGrp="1" noRot="1"/>
          </p:cNvSpPr>
          <p:nvPr>
            <p:ph type="body" idx="1"/>
          </p:nvPr>
        </p:nvSpPr>
        <p:spPr/>
        <p:txBody>
          <a:bodyPr vert="horz" wrap="square" anchor="ctr"/>
          <a:lstStyle/>
          <a:p>
            <a:pPr lvl="0" eaLnBrk="1" hangingPunct="1"/>
            <a:r>
              <a:rPr lang="zh-CN" altLang="en-US" sz="1800">
                <a:ea typeface="宋体" panose="02010600030101010101" pitchFamily="2" charset="-122"/>
              </a:rPr>
              <a:t>国家首都、世界城市、文化名城、宜居城市</a:t>
            </a:r>
            <a:endParaRPr lang="zh-CN" altLang="en-US" sz="180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Rot="1" noChangeAspect="1" noTextEdit="1"/>
          </p:cNvSpPr>
          <p:nvPr>
            <p:ph type="sldImg"/>
          </p:nvPr>
        </p:nvSpPr>
        <p:spPr/>
      </p:sp>
      <p:sp>
        <p:nvSpPr>
          <p:cNvPr id="15363" name="Rectangle 3"/>
          <p:cNvSpPr>
            <a:spLocks noGrp="1" noRot="1"/>
          </p:cNvSpPr>
          <p:nvPr>
            <p:ph type="body" idx="1"/>
          </p:nvPr>
        </p:nvSpPr>
        <p:spPr/>
        <p:txBody>
          <a:bodyPr vert="horz" wrap="square" anchor="ctr"/>
          <a:lstStyle/>
          <a:p>
            <a:pPr lvl="0" eaLnBrk="1" hangingPunct="1"/>
            <a:r>
              <a:rPr lang="zh-CN" altLang="en-US" sz="1800">
                <a:ea typeface="宋体" panose="02010600030101010101" pitchFamily="2" charset="-122"/>
              </a:rPr>
              <a:t>国家首都、世界城市、文化名城、宜居城市</a:t>
            </a:r>
            <a:endParaRPr lang="zh-CN" altLang="en-US" sz="180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Rot="1" noChangeAspect="1" noTextEdit="1"/>
          </p:cNvSpPr>
          <p:nvPr>
            <p:ph type="sldImg"/>
          </p:nvPr>
        </p:nvSpPr>
        <p:spPr/>
      </p:sp>
      <p:sp>
        <p:nvSpPr>
          <p:cNvPr id="15363" name="Rectangle 3"/>
          <p:cNvSpPr>
            <a:spLocks noGrp="1" noRot="1"/>
          </p:cNvSpPr>
          <p:nvPr>
            <p:ph type="body" idx="1"/>
          </p:nvPr>
        </p:nvSpPr>
        <p:spPr/>
        <p:txBody>
          <a:bodyPr vert="horz" wrap="square" anchor="ctr"/>
          <a:lstStyle/>
          <a:p>
            <a:pPr lvl="0" eaLnBrk="1" hangingPunct="1"/>
            <a:r>
              <a:rPr lang="zh-CN" altLang="en-US" sz="1800">
                <a:ea typeface="宋体" panose="02010600030101010101" pitchFamily="2" charset="-122"/>
              </a:rPr>
              <a:t>国家首都、世界城市、文化名城、宜居城市</a:t>
            </a:r>
            <a:endParaRPr lang="zh-CN" altLang="en-US" sz="180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Rot="1" noChangeAspect="1" noTextEdit="1"/>
          </p:cNvSpPr>
          <p:nvPr>
            <p:ph type="sldImg"/>
          </p:nvPr>
        </p:nvSpPr>
        <p:spPr/>
      </p:sp>
      <p:sp>
        <p:nvSpPr>
          <p:cNvPr id="15363" name="Rectangle 3"/>
          <p:cNvSpPr>
            <a:spLocks noGrp="1" noRot="1"/>
          </p:cNvSpPr>
          <p:nvPr>
            <p:ph type="body" idx="1"/>
          </p:nvPr>
        </p:nvSpPr>
        <p:spPr/>
        <p:txBody>
          <a:bodyPr vert="horz" wrap="square" anchor="ctr"/>
          <a:lstStyle/>
          <a:p>
            <a:pPr lvl="0" eaLnBrk="1" hangingPunct="1"/>
            <a:r>
              <a:rPr lang="zh-CN" altLang="en-US" sz="1800">
                <a:ea typeface="宋体" panose="02010600030101010101" pitchFamily="2" charset="-122"/>
              </a:rPr>
              <a:t>国家首都、世界城市、文化名城、宜居城市</a:t>
            </a:r>
            <a:endParaRPr lang="zh-CN" altLang="en-US" sz="180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Rot="1" noChangeAspect="1" noTextEdit="1"/>
          </p:cNvSpPr>
          <p:nvPr>
            <p:ph type="sldImg"/>
          </p:nvPr>
        </p:nvSpPr>
        <p:spPr/>
      </p:sp>
      <p:sp>
        <p:nvSpPr>
          <p:cNvPr id="15363" name="Rectangle 3"/>
          <p:cNvSpPr>
            <a:spLocks noGrp="1" noRot="1"/>
          </p:cNvSpPr>
          <p:nvPr>
            <p:ph type="body" idx="1"/>
          </p:nvPr>
        </p:nvSpPr>
        <p:spPr/>
        <p:txBody>
          <a:bodyPr vert="horz" wrap="square" anchor="ctr"/>
          <a:lstStyle/>
          <a:p>
            <a:pPr lvl="0" eaLnBrk="1" hangingPunct="1"/>
            <a:r>
              <a:rPr lang="zh-CN" altLang="en-US" sz="1800">
                <a:ea typeface="宋体" panose="02010600030101010101" pitchFamily="2" charset="-122"/>
              </a:rPr>
              <a:t>国家首都、世界城市、文化名城、宜居城市</a:t>
            </a:r>
            <a:endParaRPr lang="zh-CN" altLang="en-US" sz="180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Rot="1" noChangeAspect="1" noTextEdit="1"/>
          </p:cNvSpPr>
          <p:nvPr>
            <p:ph type="sldImg"/>
          </p:nvPr>
        </p:nvSpPr>
        <p:spPr/>
      </p:sp>
      <p:sp>
        <p:nvSpPr>
          <p:cNvPr id="15363" name="Rectangle 3"/>
          <p:cNvSpPr>
            <a:spLocks noGrp="1" noRot="1"/>
          </p:cNvSpPr>
          <p:nvPr>
            <p:ph type="body" idx="1"/>
          </p:nvPr>
        </p:nvSpPr>
        <p:spPr/>
        <p:txBody>
          <a:bodyPr vert="horz" wrap="square" anchor="ctr"/>
          <a:lstStyle/>
          <a:p>
            <a:pPr lvl="0" eaLnBrk="1" hangingPunct="1"/>
            <a:r>
              <a:rPr lang="zh-CN" altLang="en-US" sz="1800">
                <a:ea typeface="宋体" panose="02010600030101010101" pitchFamily="2" charset="-122"/>
              </a:rPr>
              <a:t>国家首都、世界城市、文化名城、宜居城市</a:t>
            </a:r>
            <a:endParaRPr lang="zh-CN" altLang="en-US" sz="180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pPr lvl="0" eaLnBrk="1" hangingPunct="1"/>
            <a:endParaRPr lang="en-US" altLang="x-none">
              <a:latin typeface="Tahoma" panose="020B0604030504040204" pitchFamily="2" charset="0"/>
            </a:endParaRPr>
          </a:p>
        </p:txBody>
      </p:sp>
      <p:sp>
        <p:nvSpPr>
          <p:cNvPr id="5" name="页脚占位符 4"/>
          <p:cNvSpPr>
            <a:spLocks noGrp="1"/>
          </p:cNvSpPr>
          <p:nvPr>
            <p:ph type="ftr" sz="quarter" idx="11"/>
          </p:nvPr>
        </p:nvSpPr>
        <p:spPr/>
        <p:txBody>
          <a:bodyPr/>
          <a:lstStyle/>
          <a:p>
            <a:pPr lvl="0" eaLnBrk="1" hangingPunct="1"/>
            <a:endParaRPr lang="en-US" altLang="x-none">
              <a:latin typeface="Tahoma" panose="020B0604030504040204" pitchFamily="2" charset="0"/>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Tahoma" panose="020B0604030504040204" pitchFamily="2" charset="0"/>
              </a:rPr>
            </a:fld>
            <a:endParaRPr lang="zh-CN" altLang="en-US">
              <a:latin typeface="Tahoma" panose="020B0604030504040204" pitchFamily="2" charset="0"/>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lvl="0" eaLnBrk="1" hangingPunct="1"/>
            <a:endParaRPr lang="en-US" altLang="x-none">
              <a:latin typeface="Tahoma" panose="020B0604030504040204" pitchFamily="2" charset="0"/>
            </a:endParaRPr>
          </a:p>
        </p:txBody>
      </p:sp>
      <p:sp>
        <p:nvSpPr>
          <p:cNvPr id="5" name="页脚占位符 4"/>
          <p:cNvSpPr>
            <a:spLocks noGrp="1"/>
          </p:cNvSpPr>
          <p:nvPr>
            <p:ph type="ftr" sz="quarter" idx="11"/>
          </p:nvPr>
        </p:nvSpPr>
        <p:spPr/>
        <p:txBody>
          <a:bodyPr/>
          <a:lstStyle/>
          <a:p>
            <a:pPr lvl="0" eaLnBrk="1" hangingPunct="1"/>
            <a:endParaRPr lang="en-US" altLang="x-none">
              <a:latin typeface="Tahoma" panose="020B0604030504040204" pitchFamily="2" charset="0"/>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Tahoma" panose="020B0604030504040204" pitchFamily="2" charset="0"/>
              </a:rPr>
            </a:fld>
            <a:endParaRPr lang="zh-CN" altLang="en-US">
              <a:latin typeface="Tahoma" panose="020B0604030504040204" pitchFamily="2" charset="0"/>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6011862"/>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4638"/>
            <a:ext cx="6052930" cy="6011862"/>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lvl="0" eaLnBrk="1" hangingPunct="1"/>
            <a:endParaRPr lang="en-US" altLang="x-none">
              <a:latin typeface="Tahoma" panose="020B0604030504040204" pitchFamily="2" charset="0"/>
            </a:endParaRPr>
          </a:p>
        </p:txBody>
      </p:sp>
      <p:sp>
        <p:nvSpPr>
          <p:cNvPr id="5" name="页脚占位符 4"/>
          <p:cNvSpPr>
            <a:spLocks noGrp="1"/>
          </p:cNvSpPr>
          <p:nvPr>
            <p:ph type="ftr" sz="quarter" idx="11"/>
          </p:nvPr>
        </p:nvSpPr>
        <p:spPr/>
        <p:txBody>
          <a:bodyPr/>
          <a:lstStyle/>
          <a:p>
            <a:pPr lvl="0" eaLnBrk="1" hangingPunct="1"/>
            <a:endParaRPr lang="en-US" altLang="x-none">
              <a:latin typeface="Tahoma" panose="020B0604030504040204" pitchFamily="2" charset="0"/>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Tahoma" panose="020B0604030504040204" pitchFamily="2" charset="0"/>
              </a:rPr>
            </a:fld>
            <a:endParaRPr lang="zh-CN" altLang="en-US">
              <a:latin typeface="Tahoma" panose="020B0604030504040204" pitchFamily="2" charset="0"/>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pPr lvl="0" eaLnBrk="1" hangingPunct="1"/>
            <a:endParaRPr lang="en-US" altLang="x-none">
              <a:latin typeface="Tahoma" panose="020B0604030504040204" pitchFamily="2" charset="0"/>
            </a:endParaRPr>
          </a:p>
        </p:txBody>
      </p:sp>
      <p:sp>
        <p:nvSpPr>
          <p:cNvPr id="5" name="页脚占位符 4"/>
          <p:cNvSpPr>
            <a:spLocks noGrp="1"/>
          </p:cNvSpPr>
          <p:nvPr>
            <p:ph type="ftr" sz="quarter" idx="11"/>
          </p:nvPr>
        </p:nvSpPr>
        <p:spPr/>
        <p:txBody>
          <a:bodyPr/>
          <a:lstStyle/>
          <a:p>
            <a:pPr lvl="0" eaLnBrk="1" hangingPunct="1"/>
            <a:endParaRPr lang="en-US" altLang="x-none">
              <a:latin typeface="Tahoma" panose="020B0604030504040204" pitchFamily="2" charset="0"/>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Tahoma" panose="020B0604030504040204" pitchFamily="2" charset="0"/>
              </a:rPr>
            </a:fld>
            <a:endParaRPr lang="zh-CN" altLang="en-US">
              <a:latin typeface="Tahoma" panose="020B0604030504040204" pitchFamily="2" charset="0"/>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lvl="0" eaLnBrk="1" hangingPunct="1"/>
            <a:endParaRPr lang="en-US" altLang="x-none">
              <a:latin typeface="Tahoma" panose="020B0604030504040204" pitchFamily="2" charset="0"/>
            </a:endParaRPr>
          </a:p>
        </p:txBody>
      </p:sp>
      <p:sp>
        <p:nvSpPr>
          <p:cNvPr id="5" name="页脚占位符 4"/>
          <p:cNvSpPr>
            <a:spLocks noGrp="1"/>
          </p:cNvSpPr>
          <p:nvPr>
            <p:ph type="ftr" sz="quarter" idx="11"/>
          </p:nvPr>
        </p:nvSpPr>
        <p:spPr/>
        <p:txBody>
          <a:bodyPr/>
          <a:lstStyle/>
          <a:p>
            <a:pPr lvl="0" eaLnBrk="1" hangingPunct="1"/>
            <a:endParaRPr lang="en-US" altLang="x-none">
              <a:latin typeface="Tahoma" panose="020B0604030504040204" pitchFamily="2" charset="0"/>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Tahoma" panose="020B0604030504040204" pitchFamily="2" charset="0"/>
              </a:rPr>
            </a:fld>
            <a:endParaRPr lang="zh-CN" altLang="en-US">
              <a:latin typeface="Tahoma" panose="020B0604030504040204" pitchFamily="2" charset="0"/>
            </a:endParaRP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pPr lvl="0" eaLnBrk="1" hangingPunct="1"/>
            <a:endParaRPr lang="en-US" altLang="x-none">
              <a:latin typeface="Tahoma" panose="020B0604030504040204" pitchFamily="2" charset="0"/>
            </a:endParaRPr>
          </a:p>
        </p:txBody>
      </p:sp>
      <p:sp>
        <p:nvSpPr>
          <p:cNvPr id="5" name="页脚占位符 4"/>
          <p:cNvSpPr>
            <a:spLocks noGrp="1"/>
          </p:cNvSpPr>
          <p:nvPr>
            <p:ph type="ftr" sz="quarter" idx="11"/>
          </p:nvPr>
        </p:nvSpPr>
        <p:spPr/>
        <p:txBody>
          <a:bodyPr/>
          <a:lstStyle/>
          <a:p>
            <a:pPr lvl="0" eaLnBrk="1" hangingPunct="1"/>
            <a:endParaRPr lang="en-US" altLang="x-none">
              <a:latin typeface="Tahoma" panose="020B0604030504040204" pitchFamily="2" charset="0"/>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Tahoma" panose="020B0604030504040204" pitchFamily="2" charset="0"/>
              </a:rPr>
            </a:fld>
            <a:endParaRPr lang="zh-CN" altLang="en-US">
              <a:latin typeface="Tahoma" panose="020B0604030504040204" pitchFamily="2" charset="0"/>
            </a:endParaRP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0"/>
            <a:ext cx="4032504" cy="46863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54296" y="1600200"/>
            <a:ext cx="4032504" cy="46863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lvl="0" eaLnBrk="1" hangingPunct="1"/>
            <a:endParaRPr lang="en-US" altLang="x-none">
              <a:latin typeface="Tahoma" panose="020B0604030504040204" pitchFamily="2" charset="0"/>
            </a:endParaRPr>
          </a:p>
        </p:txBody>
      </p:sp>
      <p:sp>
        <p:nvSpPr>
          <p:cNvPr id="6" name="页脚占位符 5"/>
          <p:cNvSpPr>
            <a:spLocks noGrp="1"/>
          </p:cNvSpPr>
          <p:nvPr>
            <p:ph type="ftr" sz="quarter" idx="11"/>
          </p:nvPr>
        </p:nvSpPr>
        <p:spPr/>
        <p:txBody>
          <a:bodyPr/>
          <a:lstStyle/>
          <a:p>
            <a:pPr lvl="0" eaLnBrk="1" hangingPunct="1"/>
            <a:endParaRPr lang="en-US" altLang="x-none">
              <a:latin typeface="Tahoma" panose="020B0604030504040204" pitchFamily="2" charset="0"/>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Tahoma" panose="020B0604030504040204" pitchFamily="2" charset="0"/>
              </a:rPr>
            </a:fld>
            <a:endParaRPr lang="zh-CN" altLang="en-US">
              <a:latin typeface="Tahoma" panose="020B0604030504040204" pitchFamily="2" charset="0"/>
            </a:endParaRP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90081" y="2665379"/>
            <a:ext cx="3655181"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92704" y="2665379"/>
            <a:ext cx="3673182"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lvl="0" eaLnBrk="1" hangingPunct="1"/>
            <a:endParaRPr lang="en-US" altLang="x-none">
              <a:latin typeface="Tahoma" panose="020B0604030504040204" pitchFamily="2" charset="0"/>
            </a:endParaRPr>
          </a:p>
        </p:txBody>
      </p:sp>
      <p:sp>
        <p:nvSpPr>
          <p:cNvPr id="8" name="页脚占位符 7"/>
          <p:cNvSpPr>
            <a:spLocks noGrp="1"/>
          </p:cNvSpPr>
          <p:nvPr>
            <p:ph type="ftr" sz="quarter" idx="11"/>
          </p:nvPr>
        </p:nvSpPr>
        <p:spPr/>
        <p:txBody>
          <a:bodyPr/>
          <a:lstStyle/>
          <a:p>
            <a:pPr lvl="0" eaLnBrk="1" hangingPunct="1"/>
            <a:endParaRPr lang="en-US" altLang="x-none">
              <a:latin typeface="Tahoma" panose="020B0604030504040204" pitchFamily="2" charset="0"/>
            </a:endParaRPr>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zh-CN" altLang="en-US">
                <a:latin typeface="Tahoma" panose="020B0604030504040204" pitchFamily="2" charset="0"/>
              </a:rPr>
            </a:fld>
            <a:endParaRPr lang="zh-CN" altLang="en-US">
              <a:latin typeface="Tahoma" panose="020B0604030504040204" pitchFamily="2" charset="0"/>
            </a:endParaRP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lvl="0" eaLnBrk="1" hangingPunct="1"/>
            <a:endParaRPr lang="en-US" altLang="x-none">
              <a:latin typeface="Tahoma" panose="020B0604030504040204" pitchFamily="2" charset="0"/>
            </a:endParaRPr>
          </a:p>
        </p:txBody>
      </p:sp>
      <p:sp>
        <p:nvSpPr>
          <p:cNvPr id="4" name="页脚占位符 3"/>
          <p:cNvSpPr>
            <a:spLocks noGrp="1"/>
          </p:cNvSpPr>
          <p:nvPr>
            <p:ph type="ftr" sz="quarter" idx="11"/>
          </p:nvPr>
        </p:nvSpPr>
        <p:spPr/>
        <p:txBody>
          <a:bodyPr/>
          <a:lstStyle/>
          <a:p>
            <a:pPr lvl="0" eaLnBrk="1" hangingPunct="1"/>
            <a:endParaRPr lang="en-US" altLang="x-none">
              <a:latin typeface="Tahoma" panose="020B0604030504040204" pitchFamily="2" charset="0"/>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zh-CN" altLang="en-US">
                <a:latin typeface="Tahoma" panose="020B0604030504040204" pitchFamily="2" charset="0"/>
              </a:rPr>
            </a:fld>
            <a:endParaRPr lang="zh-CN" altLang="en-US">
              <a:latin typeface="Tahoma" panose="020B0604030504040204" pitchFamily="2" charset="0"/>
            </a:endParaRP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eaLnBrk="1" hangingPunct="1"/>
            <a:endParaRPr lang="en-US" altLang="x-none">
              <a:latin typeface="Tahoma" panose="020B0604030504040204" pitchFamily="2" charset="0"/>
            </a:endParaRPr>
          </a:p>
        </p:txBody>
      </p:sp>
      <p:sp>
        <p:nvSpPr>
          <p:cNvPr id="3" name="页脚占位符 2"/>
          <p:cNvSpPr>
            <a:spLocks noGrp="1"/>
          </p:cNvSpPr>
          <p:nvPr>
            <p:ph type="ftr" sz="quarter" idx="11"/>
          </p:nvPr>
        </p:nvSpPr>
        <p:spPr/>
        <p:txBody>
          <a:bodyPr/>
          <a:lstStyle/>
          <a:p>
            <a:pPr lvl="0" eaLnBrk="1" hangingPunct="1"/>
            <a:endParaRPr lang="en-US" altLang="x-none">
              <a:latin typeface="Tahoma" panose="020B0604030504040204" pitchFamily="2" charset="0"/>
            </a:endParaRPr>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a:latin typeface="Tahoma" panose="020B0604030504040204" pitchFamily="2" charset="0"/>
              </a:rPr>
            </a:fld>
            <a:endParaRPr lang="zh-CN" altLang="en-US">
              <a:latin typeface="Tahoma" panose="020B0604030504040204" pitchFamily="2" charset="0"/>
            </a:endParaRP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lvl="0" eaLnBrk="1" hangingPunct="1"/>
            <a:endParaRPr lang="en-US" altLang="x-none">
              <a:latin typeface="Tahoma" panose="020B0604030504040204" pitchFamily="2" charset="0"/>
            </a:endParaRPr>
          </a:p>
        </p:txBody>
      </p:sp>
      <p:sp>
        <p:nvSpPr>
          <p:cNvPr id="6" name="页脚占位符 5"/>
          <p:cNvSpPr>
            <a:spLocks noGrp="1"/>
          </p:cNvSpPr>
          <p:nvPr>
            <p:ph type="ftr" sz="quarter" idx="11"/>
          </p:nvPr>
        </p:nvSpPr>
        <p:spPr/>
        <p:txBody>
          <a:bodyPr/>
          <a:lstStyle/>
          <a:p>
            <a:pPr lvl="0" eaLnBrk="1" hangingPunct="1"/>
            <a:endParaRPr lang="en-US" altLang="x-none">
              <a:latin typeface="Tahoma" panose="020B0604030504040204" pitchFamily="2" charset="0"/>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Tahoma" panose="020B0604030504040204" pitchFamily="2" charset="0"/>
              </a:rPr>
            </a:fld>
            <a:endParaRPr lang="zh-CN" altLang="en-US">
              <a:latin typeface="Tahoma" panose="020B0604030504040204" pitchFamily="2" charset="0"/>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lvl="0" eaLnBrk="1" hangingPunct="1"/>
            <a:endParaRPr lang="en-US" altLang="x-none">
              <a:latin typeface="Tahoma" panose="020B0604030504040204" pitchFamily="2" charset="0"/>
            </a:endParaRPr>
          </a:p>
        </p:txBody>
      </p:sp>
      <p:sp>
        <p:nvSpPr>
          <p:cNvPr id="5" name="页脚占位符 4"/>
          <p:cNvSpPr>
            <a:spLocks noGrp="1"/>
          </p:cNvSpPr>
          <p:nvPr>
            <p:ph type="ftr" sz="quarter" idx="11"/>
          </p:nvPr>
        </p:nvSpPr>
        <p:spPr/>
        <p:txBody>
          <a:bodyPr/>
          <a:lstStyle/>
          <a:p>
            <a:pPr lvl="0" eaLnBrk="1" hangingPunct="1"/>
            <a:endParaRPr lang="en-US" altLang="x-none">
              <a:latin typeface="Tahoma" panose="020B0604030504040204" pitchFamily="2" charset="0"/>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Tahoma" panose="020B0604030504040204" pitchFamily="2" charset="0"/>
              </a:rPr>
            </a:fld>
            <a:endParaRPr lang="zh-CN" altLang="en-US">
              <a:latin typeface="Tahoma" panose="020B0604030504040204" pitchFamily="2" charset="0"/>
            </a:endParaRP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lvl="0" eaLnBrk="1" hangingPunct="1"/>
            <a:endParaRPr lang="en-US" altLang="x-none">
              <a:latin typeface="Tahoma" panose="020B0604030504040204" pitchFamily="2" charset="0"/>
            </a:endParaRPr>
          </a:p>
        </p:txBody>
      </p:sp>
      <p:sp>
        <p:nvSpPr>
          <p:cNvPr id="6" name="页脚占位符 5"/>
          <p:cNvSpPr>
            <a:spLocks noGrp="1"/>
          </p:cNvSpPr>
          <p:nvPr>
            <p:ph type="ftr" sz="quarter" idx="11"/>
          </p:nvPr>
        </p:nvSpPr>
        <p:spPr/>
        <p:txBody>
          <a:bodyPr/>
          <a:lstStyle/>
          <a:p>
            <a:pPr lvl="0" eaLnBrk="1" hangingPunct="1"/>
            <a:endParaRPr lang="en-US" altLang="x-none">
              <a:latin typeface="Tahoma" panose="020B0604030504040204" pitchFamily="2" charset="0"/>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Tahoma" panose="020B0604030504040204" pitchFamily="2" charset="0"/>
              </a:rPr>
            </a:fld>
            <a:endParaRPr lang="zh-CN" altLang="en-US">
              <a:latin typeface="Tahoma" panose="020B0604030504040204" pitchFamily="2" charset="0"/>
            </a:endParaRP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lvl="0" eaLnBrk="1" hangingPunct="1"/>
            <a:endParaRPr lang="en-US" altLang="x-none">
              <a:latin typeface="Tahoma" panose="020B0604030504040204" pitchFamily="2" charset="0"/>
            </a:endParaRPr>
          </a:p>
        </p:txBody>
      </p:sp>
      <p:sp>
        <p:nvSpPr>
          <p:cNvPr id="5" name="页脚占位符 4"/>
          <p:cNvSpPr>
            <a:spLocks noGrp="1"/>
          </p:cNvSpPr>
          <p:nvPr>
            <p:ph type="ftr" sz="quarter" idx="11"/>
          </p:nvPr>
        </p:nvSpPr>
        <p:spPr/>
        <p:txBody>
          <a:bodyPr/>
          <a:lstStyle/>
          <a:p>
            <a:pPr lvl="0" eaLnBrk="1" hangingPunct="1"/>
            <a:endParaRPr lang="en-US" altLang="x-none">
              <a:latin typeface="Tahoma" panose="020B0604030504040204" pitchFamily="2" charset="0"/>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Tahoma" panose="020B0604030504040204" pitchFamily="2" charset="0"/>
              </a:rPr>
            </a:fld>
            <a:endParaRPr lang="zh-CN" altLang="en-US">
              <a:latin typeface="Tahoma" panose="020B0604030504040204" pitchFamily="2" charset="0"/>
            </a:endParaRP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6011862"/>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4638"/>
            <a:ext cx="6052930" cy="6011862"/>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lvl="0" eaLnBrk="1" hangingPunct="1"/>
            <a:endParaRPr lang="en-US" altLang="x-none">
              <a:latin typeface="Tahoma" panose="020B0604030504040204" pitchFamily="2" charset="0"/>
            </a:endParaRPr>
          </a:p>
        </p:txBody>
      </p:sp>
      <p:sp>
        <p:nvSpPr>
          <p:cNvPr id="5" name="页脚占位符 4"/>
          <p:cNvSpPr>
            <a:spLocks noGrp="1"/>
          </p:cNvSpPr>
          <p:nvPr>
            <p:ph type="ftr" sz="quarter" idx="11"/>
          </p:nvPr>
        </p:nvSpPr>
        <p:spPr/>
        <p:txBody>
          <a:bodyPr/>
          <a:lstStyle/>
          <a:p>
            <a:pPr lvl="0" eaLnBrk="1" hangingPunct="1"/>
            <a:endParaRPr lang="en-US" altLang="x-none">
              <a:latin typeface="Tahoma" panose="020B0604030504040204" pitchFamily="2" charset="0"/>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Tahoma" panose="020B0604030504040204" pitchFamily="2" charset="0"/>
              </a:rPr>
            </a:fld>
            <a:endParaRPr lang="zh-CN" altLang="en-US">
              <a:latin typeface="Tahoma" panose="020B0604030504040204" pitchFamily="2" charset="0"/>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pPr lvl="0" eaLnBrk="1" hangingPunct="1"/>
            <a:endParaRPr lang="en-US" altLang="x-none">
              <a:latin typeface="Tahoma" panose="020B0604030504040204" pitchFamily="2" charset="0"/>
            </a:endParaRPr>
          </a:p>
        </p:txBody>
      </p:sp>
      <p:sp>
        <p:nvSpPr>
          <p:cNvPr id="5" name="页脚占位符 4"/>
          <p:cNvSpPr>
            <a:spLocks noGrp="1"/>
          </p:cNvSpPr>
          <p:nvPr>
            <p:ph type="ftr" sz="quarter" idx="11"/>
          </p:nvPr>
        </p:nvSpPr>
        <p:spPr/>
        <p:txBody>
          <a:bodyPr/>
          <a:lstStyle/>
          <a:p>
            <a:pPr lvl="0" eaLnBrk="1" hangingPunct="1"/>
            <a:endParaRPr lang="en-US" altLang="x-none">
              <a:latin typeface="Tahoma" panose="020B0604030504040204" pitchFamily="2" charset="0"/>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Tahoma" panose="020B0604030504040204" pitchFamily="2" charset="0"/>
              </a:rPr>
            </a:fld>
            <a:endParaRPr lang="zh-CN" altLang="en-US">
              <a:latin typeface="Tahoma" panose="020B0604030504040204" pitchFamily="2" charset="0"/>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0"/>
            <a:ext cx="4032504" cy="46863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54296" y="1600200"/>
            <a:ext cx="4032504" cy="46863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lvl="0" eaLnBrk="1" hangingPunct="1"/>
            <a:endParaRPr lang="en-US" altLang="x-none">
              <a:latin typeface="Tahoma" panose="020B0604030504040204" pitchFamily="2" charset="0"/>
            </a:endParaRPr>
          </a:p>
        </p:txBody>
      </p:sp>
      <p:sp>
        <p:nvSpPr>
          <p:cNvPr id="6" name="页脚占位符 5"/>
          <p:cNvSpPr>
            <a:spLocks noGrp="1"/>
          </p:cNvSpPr>
          <p:nvPr>
            <p:ph type="ftr" sz="quarter" idx="11"/>
          </p:nvPr>
        </p:nvSpPr>
        <p:spPr/>
        <p:txBody>
          <a:bodyPr/>
          <a:lstStyle/>
          <a:p>
            <a:pPr lvl="0" eaLnBrk="1" hangingPunct="1"/>
            <a:endParaRPr lang="en-US" altLang="x-none">
              <a:latin typeface="Tahoma" panose="020B0604030504040204" pitchFamily="2" charset="0"/>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Tahoma" panose="020B0604030504040204" pitchFamily="2" charset="0"/>
              </a:rPr>
            </a:fld>
            <a:endParaRPr lang="zh-CN" altLang="en-US">
              <a:latin typeface="Tahoma" panose="020B0604030504040204" pitchFamily="2"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90081" y="2665379"/>
            <a:ext cx="3655181"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92704" y="2665379"/>
            <a:ext cx="3673182"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lvl="0" eaLnBrk="1" hangingPunct="1"/>
            <a:endParaRPr lang="en-US" altLang="x-none">
              <a:latin typeface="Tahoma" panose="020B0604030504040204" pitchFamily="2" charset="0"/>
            </a:endParaRPr>
          </a:p>
        </p:txBody>
      </p:sp>
      <p:sp>
        <p:nvSpPr>
          <p:cNvPr id="8" name="页脚占位符 7"/>
          <p:cNvSpPr>
            <a:spLocks noGrp="1"/>
          </p:cNvSpPr>
          <p:nvPr>
            <p:ph type="ftr" sz="quarter" idx="11"/>
          </p:nvPr>
        </p:nvSpPr>
        <p:spPr/>
        <p:txBody>
          <a:bodyPr/>
          <a:lstStyle/>
          <a:p>
            <a:pPr lvl="0" eaLnBrk="1" hangingPunct="1"/>
            <a:endParaRPr lang="en-US" altLang="x-none">
              <a:latin typeface="Tahoma" panose="020B0604030504040204" pitchFamily="2" charset="0"/>
            </a:endParaRPr>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zh-CN" altLang="en-US">
                <a:latin typeface="Tahoma" panose="020B0604030504040204" pitchFamily="2" charset="0"/>
              </a:rPr>
            </a:fld>
            <a:endParaRPr lang="zh-CN" altLang="en-US">
              <a:latin typeface="Tahoma" panose="020B0604030504040204" pitchFamily="2" charset="0"/>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lvl="0" eaLnBrk="1" hangingPunct="1"/>
            <a:endParaRPr lang="en-US" altLang="x-none">
              <a:latin typeface="Tahoma" panose="020B0604030504040204" pitchFamily="2" charset="0"/>
            </a:endParaRPr>
          </a:p>
        </p:txBody>
      </p:sp>
      <p:sp>
        <p:nvSpPr>
          <p:cNvPr id="4" name="页脚占位符 3"/>
          <p:cNvSpPr>
            <a:spLocks noGrp="1"/>
          </p:cNvSpPr>
          <p:nvPr>
            <p:ph type="ftr" sz="quarter" idx="11"/>
          </p:nvPr>
        </p:nvSpPr>
        <p:spPr/>
        <p:txBody>
          <a:bodyPr/>
          <a:lstStyle/>
          <a:p>
            <a:pPr lvl="0" eaLnBrk="1" hangingPunct="1"/>
            <a:endParaRPr lang="en-US" altLang="x-none">
              <a:latin typeface="Tahoma" panose="020B0604030504040204" pitchFamily="2" charset="0"/>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zh-CN" altLang="en-US">
                <a:latin typeface="Tahoma" panose="020B0604030504040204" pitchFamily="2" charset="0"/>
              </a:rPr>
            </a:fld>
            <a:endParaRPr lang="zh-CN" altLang="en-US">
              <a:latin typeface="Tahoma" panose="020B0604030504040204" pitchFamily="2" charset="0"/>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eaLnBrk="1" hangingPunct="1"/>
            <a:endParaRPr lang="en-US" altLang="x-none">
              <a:latin typeface="Tahoma" panose="020B0604030504040204" pitchFamily="2" charset="0"/>
            </a:endParaRPr>
          </a:p>
        </p:txBody>
      </p:sp>
      <p:sp>
        <p:nvSpPr>
          <p:cNvPr id="3" name="页脚占位符 2"/>
          <p:cNvSpPr>
            <a:spLocks noGrp="1"/>
          </p:cNvSpPr>
          <p:nvPr>
            <p:ph type="ftr" sz="quarter" idx="11"/>
          </p:nvPr>
        </p:nvSpPr>
        <p:spPr/>
        <p:txBody>
          <a:bodyPr/>
          <a:lstStyle/>
          <a:p>
            <a:pPr lvl="0" eaLnBrk="1" hangingPunct="1"/>
            <a:endParaRPr lang="en-US" altLang="x-none">
              <a:latin typeface="Tahoma" panose="020B0604030504040204" pitchFamily="2" charset="0"/>
            </a:endParaRPr>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a:latin typeface="Tahoma" panose="020B0604030504040204" pitchFamily="2" charset="0"/>
              </a:rPr>
            </a:fld>
            <a:endParaRPr lang="zh-CN" altLang="en-US">
              <a:latin typeface="Tahoma" panose="020B0604030504040204" pitchFamily="2" charset="0"/>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lvl="0" eaLnBrk="1" hangingPunct="1"/>
            <a:endParaRPr lang="en-US" altLang="x-none">
              <a:latin typeface="Tahoma" panose="020B0604030504040204" pitchFamily="2" charset="0"/>
            </a:endParaRPr>
          </a:p>
        </p:txBody>
      </p:sp>
      <p:sp>
        <p:nvSpPr>
          <p:cNvPr id="6" name="页脚占位符 5"/>
          <p:cNvSpPr>
            <a:spLocks noGrp="1"/>
          </p:cNvSpPr>
          <p:nvPr>
            <p:ph type="ftr" sz="quarter" idx="11"/>
          </p:nvPr>
        </p:nvSpPr>
        <p:spPr/>
        <p:txBody>
          <a:bodyPr/>
          <a:lstStyle/>
          <a:p>
            <a:pPr lvl="0" eaLnBrk="1" hangingPunct="1"/>
            <a:endParaRPr lang="en-US" altLang="x-none">
              <a:latin typeface="Tahoma" panose="020B0604030504040204" pitchFamily="2" charset="0"/>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Tahoma" panose="020B0604030504040204" pitchFamily="2" charset="0"/>
              </a:rPr>
            </a:fld>
            <a:endParaRPr lang="zh-CN" altLang="en-US">
              <a:latin typeface="Tahoma" panose="020B0604030504040204" pitchFamily="2" charset="0"/>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lvl="0" eaLnBrk="1" hangingPunct="1"/>
            <a:endParaRPr lang="en-US" altLang="x-none">
              <a:latin typeface="Tahoma" panose="020B0604030504040204" pitchFamily="2" charset="0"/>
            </a:endParaRPr>
          </a:p>
        </p:txBody>
      </p:sp>
      <p:sp>
        <p:nvSpPr>
          <p:cNvPr id="6" name="页脚占位符 5"/>
          <p:cNvSpPr>
            <a:spLocks noGrp="1"/>
          </p:cNvSpPr>
          <p:nvPr>
            <p:ph type="ftr" sz="quarter" idx="11"/>
          </p:nvPr>
        </p:nvSpPr>
        <p:spPr/>
        <p:txBody>
          <a:bodyPr/>
          <a:lstStyle/>
          <a:p>
            <a:pPr lvl="0" eaLnBrk="1" hangingPunct="1"/>
            <a:endParaRPr lang="en-US" altLang="x-none">
              <a:latin typeface="Tahoma" panose="020B0604030504040204" pitchFamily="2" charset="0"/>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Tahoma" panose="020B0604030504040204" pitchFamily="2" charset="0"/>
              </a:rPr>
            </a:fld>
            <a:endParaRPr lang="zh-CN" altLang="en-US">
              <a:latin typeface="Tahoma" panose="020B0604030504040204" pitchFamily="2"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3074" name="矩形 6"/>
          <p:cNvSpPr/>
          <p:nvPr/>
        </p:nvSpPr>
        <p:spPr>
          <a:xfrm>
            <a:off x="0" y="6678613"/>
            <a:ext cx="9144000" cy="179387"/>
          </a:xfrm>
          <a:prstGeom prst="rect">
            <a:avLst/>
          </a:prstGeom>
          <a:gradFill rotWithShape="0">
            <a:gsLst>
              <a:gs pos="0">
                <a:srgbClr val="918415">
                  <a:alpha val="50000"/>
                </a:srgbClr>
              </a:gs>
              <a:gs pos="50000">
                <a:srgbClr val="EEEDE7">
                  <a:alpha val="45000"/>
                </a:srgbClr>
              </a:gs>
              <a:gs pos="100000">
                <a:srgbClr val="918415">
                  <a:alpha val="39999"/>
                </a:srgbClr>
              </a:gs>
            </a:gsLst>
            <a:lin ang="0" scaled="1"/>
          </a:gradFill>
          <a:ln w="9525">
            <a:noFill/>
          </a:ln>
        </p:spPr>
        <p:txBody>
          <a:bodyPr anchor="ctr"/>
          <a:lstStyle/>
          <a:p>
            <a:pPr lvl="0" algn="ctr" eaLnBrk="1" hangingPunct="1"/>
            <a:endParaRPr lang="zh-CN" altLang="en-US">
              <a:solidFill>
                <a:srgbClr val="FFFFFF"/>
              </a:solidFill>
              <a:latin typeface="Franklin Gothic Book" panose="020B0503020102020204"/>
              <a:ea typeface="黑体" panose="02010609060101010101" pitchFamily="2" charset="-122"/>
            </a:endParaRPr>
          </a:p>
        </p:txBody>
      </p:sp>
      <p:sp>
        <p:nvSpPr>
          <p:cNvPr id="3075" name="矩形 7"/>
          <p:cNvSpPr/>
          <p:nvPr/>
        </p:nvSpPr>
        <p:spPr>
          <a:xfrm>
            <a:off x="0" y="0"/>
            <a:ext cx="9144000" cy="107950"/>
          </a:xfrm>
          <a:prstGeom prst="rect">
            <a:avLst/>
          </a:prstGeom>
          <a:gradFill rotWithShape="0">
            <a:gsLst>
              <a:gs pos="0">
                <a:srgbClr val="918415">
                  <a:alpha val="50000"/>
                </a:srgbClr>
              </a:gs>
              <a:gs pos="50000">
                <a:srgbClr val="EEEDE7">
                  <a:alpha val="45000"/>
                </a:srgbClr>
              </a:gs>
              <a:gs pos="100000">
                <a:srgbClr val="918415">
                  <a:alpha val="39999"/>
                </a:srgbClr>
              </a:gs>
            </a:gsLst>
            <a:lin ang="0" scaled="1"/>
          </a:gradFill>
          <a:ln w="9525">
            <a:noFill/>
          </a:ln>
        </p:spPr>
        <p:txBody>
          <a:bodyPr anchor="ctr"/>
          <a:lstStyle/>
          <a:p>
            <a:pPr lvl="0" algn="ctr" eaLnBrk="1" hangingPunct="1"/>
            <a:endParaRPr lang="zh-CN" altLang="en-US">
              <a:solidFill>
                <a:srgbClr val="FFFFFF"/>
              </a:solidFill>
              <a:latin typeface="Franklin Gothic Book" panose="020B0503020102020204"/>
              <a:ea typeface="黑体" panose="02010609060101010101" pitchFamily="2" charset="-122"/>
            </a:endParaRPr>
          </a:p>
        </p:txBody>
      </p:sp>
      <p:sp>
        <p:nvSpPr>
          <p:cNvPr id="3076" name="矩形 8"/>
          <p:cNvSpPr/>
          <p:nvPr/>
        </p:nvSpPr>
        <p:spPr>
          <a:xfrm>
            <a:off x="457200" y="1411288"/>
            <a:ext cx="8229600" cy="17462"/>
          </a:xfrm>
          <a:prstGeom prst="rect">
            <a:avLst/>
          </a:prstGeom>
          <a:gradFill rotWithShape="0">
            <a:gsLst>
              <a:gs pos="0">
                <a:srgbClr val="DCD9CC">
                  <a:alpha val="20000"/>
                </a:srgbClr>
              </a:gs>
              <a:gs pos="50000">
                <a:srgbClr val="918415">
                  <a:alpha val="35000"/>
                </a:srgbClr>
              </a:gs>
              <a:gs pos="100000">
                <a:srgbClr val="DCD9CC">
                  <a:alpha val="50000"/>
                </a:srgbClr>
              </a:gs>
            </a:gsLst>
            <a:lin ang="0" scaled="1"/>
          </a:gradFill>
          <a:ln w="9525">
            <a:noFill/>
          </a:ln>
        </p:spPr>
        <p:txBody>
          <a:bodyPr anchor="ctr"/>
          <a:lstStyle/>
          <a:p>
            <a:pPr lvl="0" algn="ctr" eaLnBrk="1" hangingPunct="1"/>
            <a:endParaRPr lang="zh-CN" altLang="en-US">
              <a:solidFill>
                <a:srgbClr val="FFFFFF"/>
              </a:solidFill>
              <a:latin typeface="Franklin Gothic Book" panose="020B0503020102020204"/>
              <a:ea typeface="黑体" panose="02010609060101010101" pitchFamily="2" charset="-122"/>
            </a:endParaRPr>
          </a:p>
        </p:txBody>
      </p:sp>
      <p:sp>
        <p:nvSpPr>
          <p:cNvPr id="3077" name="标题占位符 1"/>
          <p:cNvSpPr>
            <a:spLocks noGrp="1"/>
          </p:cNvSpPr>
          <p:nvPr>
            <p:ph type="title"/>
          </p:nvPr>
        </p:nvSpPr>
        <p:spPr>
          <a:xfrm>
            <a:off x="457200" y="274638"/>
            <a:ext cx="8229600" cy="1143000"/>
          </a:xfrm>
          <a:prstGeom prst="rect">
            <a:avLst/>
          </a:prstGeom>
          <a:noFill/>
          <a:ln w="9525">
            <a:noFill/>
          </a:ln>
        </p:spPr>
        <p:txBody>
          <a:bodyPr anchor="ctr"/>
          <a:lstStyle/>
          <a:p>
            <a:pPr lvl="0"/>
            <a:r>
              <a:rPr lang="zh-CN" altLang="en-US"/>
              <a:t>单击此处编辑母版标题样式</a:t>
            </a:r>
            <a:endParaRPr lang="zh-CN" altLang="en-US"/>
          </a:p>
        </p:txBody>
      </p:sp>
      <p:sp>
        <p:nvSpPr>
          <p:cNvPr id="3078" name="文本占位符 2"/>
          <p:cNvSpPr>
            <a:spLocks noGrp="1"/>
          </p:cNvSpPr>
          <p:nvPr>
            <p:ph type="body" idx="1"/>
          </p:nvPr>
        </p:nvSpPr>
        <p:spPr>
          <a:xfrm>
            <a:off x="457200" y="1600200"/>
            <a:ext cx="8229600" cy="4686300"/>
          </a:xfrm>
          <a:prstGeom prst="rect">
            <a:avLst/>
          </a:prstGeom>
          <a:noFill/>
          <a:ln w="9525">
            <a:noFill/>
          </a:ln>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079" name="日期占位符 3"/>
          <p:cNvSpPr>
            <a:spLocks noGrp="1"/>
          </p:cNvSpPr>
          <p:nvPr>
            <p:ph type="dt" sz="half" idx="2"/>
          </p:nvPr>
        </p:nvSpPr>
        <p:spPr>
          <a:xfrm>
            <a:off x="73025" y="6400800"/>
            <a:ext cx="3200400" cy="284163"/>
          </a:xfrm>
          <a:prstGeom prst="rect">
            <a:avLst/>
          </a:prstGeom>
          <a:noFill/>
          <a:ln w="9525">
            <a:noFill/>
          </a:ln>
        </p:spPr>
        <p:txBody>
          <a:bodyPr anchor="b"/>
          <a:lstStyle>
            <a:lvl1pPr>
              <a:defRPr sz="1100">
                <a:solidFill>
                  <a:srgbClr val="636363"/>
                </a:solidFill>
              </a:defRPr>
            </a:lvl1pPr>
          </a:lstStyle>
          <a:p>
            <a:pPr lvl="0" eaLnBrk="1" hangingPunct="1"/>
            <a:endParaRPr lang="en-US" altLang="x-none">
              <a:latin typeface="Tahoma" panose="020B0604030504040204" pitchFamily="2" charset="0"/>
            </a:endParaRPr>
          </a:p>
        </p:txBody>
      </p:sp>
      <p:sp>
        <p:nvSpPr>
          <p:cNvPr id="3080" name="页脚占位符 4"/>
          <p:cNvSpPr>
            <a:spLocks noGrp="1"/>
          </p:cNvSpPr>
          <p:nvPr>
            <p:ph type="ftr" sz="quarter" idx="3"/>
          </p:nvPr>
        </p:nvSpPr>
        <p:spPr>
          <a:xfrm>
            <a:off x="5330825" y="6400800"/>
            <a:ext cx="3733800" cy="284163"/>
          </a:xfrm>
          <a:prstGeom prst="rect">
            <a:avLst/>
          </a:prstGeom>
          <a:noFill/>
          <a:ln w="9525">
            <a:noFill/>
          </a:ln>
        </p:spPr>
        <p:txBody>
          <a:bodyPr anchor="ctr"/>
          <a:lstStyle>
            <a:lvl1pPr algn="r">
              <a:defRPr sz="1100">
                <a:solidFill>
                  <a:srgbClr val="636363"/>
                </a:solidFill>
              </a:defRPr>
            </a:lvl1pPr>
          </a:lstStyle>
          <a:p>
            <a:pPr lvl="0" eaLnBrk="1" hangingPunct="1"/>
            <a:endParaRPr lang="en-US" altLang="x-none">
              <a:latin typeface="Tahoma" panose="020B0604030504040204" pitchFamily="2" charset="0"/>
            </a:endParaRPr>
          </a:p>
        </p:txBody>
      </p:sp>
      <p:sp>
        <p:nvSpPr>
          <p:cNvPr id="3081" name="灯片编号占位符 5"/>
          <p:cNvSpPr>
            <a:spLocks noGrp="1"/>
          </p:cNvSpPr>
          <p:nvPr>
            <p:ph type="sldNum" sz="quarter" idx="4"/>
          </p:nvPr>
        </p:nvSpPr>
        <p:spPr>
          <a:xfrm>
            <a:off x="4114800" y="6400800"/>
            <a:ext cx="914400" cy="284163"/>
          </a:xfrm>
          <a:prstGeom prst="rect">
            <a:avLst/>
          </a:prstGeom>
          <a:noFill/>
          <a:ln w="9525">
            <a:noFill/>
          </a:ln>
        </p:spPr>
        <p:txBody>
          <a:bodyPr lIns="45720" rIns="45720" anchor="ctr"/>
          <a:lstStyle>
            <a:lvl1pPr algn="ctr">
              <a:defRPr sz="1100">
                <a:solidFill>
                  <a:srgbClr val="636363"/>
                </a:solidFill>
              </a:defRPr>
            </a:lvl1pPr>
          </a:lstStyle>
          <a:p>
            <a:pPr lvl="0" eaLnBrk="1" hangingPunct="1"/>
            <a:fld id="{9A0DB2DC-4C9A-4742-B13C-FB6460FD3503}" type="slidenum">
              <a:rPr lang="zh-CN" altLang="en-US">
                <a:latin typeface="Tahoma" panose="020B0604030504040204" pitchFamily="2" charset="0"/>
              </a:rPr>
            </a:fld>
            <a:endParaRPr lang="zh-CN" altLang="en-US">
              <a:latin typeface="Tahoma" panose="020B0604030504040204" pitchFamily="2"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p:titleStyle>
    <p:bodyStyle>
      <a:lvl1pPr marL="342900" lvl="0" indent="-342900" algn="l" defTabSz="914400" eaLnBrk="0" fontAlgn="base" latinLnBrk="0" hangingPunct="0">
        <a:lnSpc>
          <a:spcPct val="100000"/>
        </a:lnSpc>
        <a:spcBef>
          <a:spcPct val="20000"/>
        </a:spcBef>
        <a:spcAft>
          <a:spcPct val="0"/>
        </a:spcAft>
        <a:buClr>
          <a:schemeClr val="tx2"/>
        </a:buClr>
        <a:buSzPct val="50000"/>
        <a:buFont typeface="Wingdings 2" panose="05020102010507070707" pitchFamily="2" charset="2"/>
        <a:buChar char="ß"/>
        <a:defRPr sz="3200" u="none" kern="1200" baseline="0">
          <a:solidFill>
            <a:schemeClr val="tx1"/>
          </a:solidFill>
          <a:latin typeface="+mn-lt"/>
          <a:ea typeface="+mn-ea"/>
          <a:cs typeface="+mn-cs"/>
        </a:defRPr>
      </a:lvl1pPr>
      <a:lvl2pPr marL="742950" lvl="1" indent="-285750" algn="l" defTabSz="914400" eaLnBrk="0" fontAlgn="base" latinLnBrk="0" hangingPunct="0">
        <a:lnSpc>
          <a:spcPct val="100000"/>
        </a:lnSpc>
        <a:spcBef>
          <a:spcPct val="20000"/>
        </a:spcBef>
        <a:spcAft>
          <a:spcPct val="0"/>
        </a:spcAft>
        <a:buClr>
          <a:schemeClr val="tx2"/>
        </a:buClr>
        <a:buSzPct val="50000"/>
        <a:buFont typeface="Wingdings 2" panose="05020102010507070707" pitchFamily="2" charset="2"/>
        <a:buChar char="Þ"/>
        <a:defRPr sz="280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Clr>
          <a:schemeClr val="tx2"/>
        </a:buClr>
        <a:buSzPct val="50000"/>
        <a:buFont typeface="Wingdings 2" panose="05020102010507070707" pitchFamily="2" charset="2"/>
        <a:buChar char=""/>
        <a:defRPr sz="2400" u="none" kern="1200" baseline="0">
          <a:solidFill>
            <a:schemeClr val="tx1"/>
          </a:solidFill>
          <a:latin typeface="+mn-lt"/>
          <a:ea typeface="+mn-ea"/>
          <a:cs typeface="+mn-cs"/>
        </a:defRPr>
      </a:lvl3pPr>
      <a:lvl4pPr marL="1600200" lvl="3" indent="-228600" algn="l" defTabSz="914400" eaLnBrk="0" fontAlgn="base" latinLnBrk="0" hangingPunct="0">
        <a:lnSpc>
          <a:spcPct val="100000"/>
        </a:lnSpc>
        <a:spcBef>
          <a:spcPct val="20000"/>
        </a:spcBef>
        <a:spcAft>
          <a:spcPct val="0"/>
        </a:spcAft>
        <a:buClr>
          <a:schemeClr val="tx2"/>
        </a:buClr>
        <a:buSzPct val="50000"/>
        <a:buFont typeface="Wingdings 2" panose="05020102010507070707" pitchFamily="2" charset="2"/>
        <a:buChar char=""/>
        <a:defRPr sz="2000" u="none" kern="1200" baseline="0">
          <a:solidFill>
            <a:schemeClr val="tx1"/>
          </a:solidFill>
          <a:latin typeface="+mn-lt"/>
          <a:ea typeface="+mn-ea"/>
          <a:cs typeface="+mn-cs"/>
        </a:defRPr>
      </a:lvl4pPr>
      <a:lvl5pPr marL="2057400" lvl="4" indent="-228600" algn="l" defTabSz="914400" eaLnBrk="0" fontAlgn="base" latinLnBrk="0" hangingPunct="0">
        <a:lnSpc>
          <a:spcPct val="100000"/>
        </a:lnSpc>
        <a:spcBef>
          <a:spcPct val="20000"/>
        </a:spcBef>
        <a:spcAft>
          <a:spcPct val="0"/>
        </a:spcAft>
        <a:buClr>
          <a:schemeClr val="tx2"/>
        </a:buClr>
        <a:buSzPct val="50000"/>
        <a:buFont typeface="Wingdings 2" panose="05020102010507070707" pitchFamily="2" charset="2"/>
        <a:buChar char=""/>
        <a:defRPr sz="2000" u="none" kern="1200" baseline="0">
          <a:solidFill>
            <a:schemeClr val="tx1"/>
          </a:solidFill>
          <a:latin typeface="+mn-lt"/>
          <a:ea typeface="+mn-ea"/>
          <a:cs typeface="+mn-cs"/>
        </a:defRPr>
      </a:lvl5pPr>
      <a:lvl6pPr marL="2514600" lvl="5" indent="-228600" algn="l" defTabSz="914400" eaLnBrk="0" fontAlgn="base" latinLnBrk="0" hangingPunct="0">
        <a:lnSpc>
          <a:spcPct val="100000"/>
        </a:lnSpc>
        <a:spcBef>
          <a:spcPct val="20000"/>
        </a:spcBef>
        <a:spcAft>
          <a:spcPct val="0"/>
        </a:spcAft>
        <a:buClr>
          <a:schemeClr val="tx2"/>
        </a:buClr>
        <a:buSzPct val="50000"/>
        <a:buFont typeface="Wingdings 2" panose="05020102010507070707" pitchFamily="2" charset="2"/>
        <a:buChar char=""/>
        <a:defRPr sz="2000" u="none" kern="1200" baseline="0">
          <a:solidFill>
            <a:schemeClr val="tx1"/>
          </a:solidFill>
          <a:latin typeface="+mn-lt"/>
          <a:ea typeface="+mn-ea"/>
          <a:cs typeface="+mn-cs"/>
        </a:defRPr>
      </a:lvl6pPr>
      <a:lvl7pPr marL="2971800" lvl="6" indent="-228600" algn="l" defTabSz="914400" eaLnBrk="0" fontAlgn="base" latinLnBrk="0" hangingPunct="0">
        <a:lnSpc>
          <a:spcPct val="100000"/>
        </a:lnSpc>
        <a:spcBef>
          <a:spcPct val="20000"/>
        </a:spcBef>
        <a:spcAft>
          <a:spcPct val="0"/>
        </a:spcAft>
        <a:buClr>
          <a:schemeClr val="tx2"/>
        </a:buClr>
        <a:buSzPct val="50000"/>
        <a:buFont typeface="Wingdings 2" panose="05020102010507070707" pitchFamily="2" charset="2"/>
        <a:buChar char=""/>
        <a:defRPr sz="2000" u="none" kern="1200" baseline="0">
          <a:solidFill>
            <a:schemeClr val="tx1"/>
          </a:solidFill>
          <a:latin typeface="+mn-lt"/>
          <a:ea typeface="+mn-ea"/>
          <a:cs typeface="+mn-cs"/>
        </a:defRPr>
      </a:lvl7pPr>
      <a:lvl8pPr marL="3429000" lvl="7" indent="-228600" algn="l" defTabSz="914400" eaLnBrk="0" fontAlgn="base" latinLnBrk="0" hangingPunct="0">
        <a:lnSpc>
          <a:spcPct val="100000"/>
        </a:lnSpc>
        <a:spcBef>
          <a:spcPct val="20000"/>
        </a:spcBef>
        <a:spcAft>
          <a:spcPct val="0"/>
        </a:spcAft>
        <a:buClr>
          <a:schemeClr val="tx2"/>
        </a:buClr>
        <a:buSzPct val="50000"/>
        <a:buFont typeface="Wingdings 2" panose="05020102010507070707" pitchFamily="2" charset="2"/>
        <a:buChar char=""/>
        <a:defRPr sz="2000" u="none" kern="1200" baseline="0">
          <a:solidFill>
            <a:schemeClr val="tx1"/>
          </a:solidFill>
          <a:latin typeface="+mn-lt"/>
          <a:ea typeface="+mn-ea"/>
          <a:cs typeface="+mn-cs"/>
        </a:defRPr>
      </a:lvl8pPr>
      <a:lvl9pPr marL="3886200" lvl="8" indent="-228600" algn="l" defTabSz="914400" eaLnBrk="0" fontAlgn="base" latinLnBrk="0" hangingPunct="0">
        <a:lnSpc>
          <a:spcPct val="100000"/>
        </a:lnSpc>
        <a:spcBef>
          <a:spcPct val="20000"/>
        </a:spcBef>
        <a:spcAft>
          <a:spcPct val="0"/>
        </a:spcAft>
        <a:buClr>
          <a:schemeClr val="tx2"/>
        </a:buClr>
        <a:buSzPct val="50000"/>
        <a:buFont typeface="Wingdings 2" panose="05020102010507070707" pitchFamily="2" charset="2"/>
        <a:buChar char=""/>
        <a:defRPr sz="2000" u="none" kern="1200" baseline="0">
          <a:solidFill>
            <a:schemeClr val="tx1"/>
          </a:solidFill>
          <a:latin typeface="+mn-lt"/>
          <a:ea typeface="+mn-ea"/>
          <a:cs typeface="+mn-cs"/>
        </a:defRPr>
      </a:lvl9pPr>
    </p:bodyStyle>
    <p:other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3074" name="矩形 6"/>
          <p:cNvSpPr/>
          <p:nvPr/>
        </p:nvSpPr>
        <p:spPr>
          <a:xfrm>
            <a:off x="0" y="6678613"/>
            <a:ext cx="9144000" cy="179387"/>
          </a:xfrm>
          <a:prstGeom prst="rect">
            <a:avLst/>
          </a:prstGeom>
          <a:gradFill rotWithShape="0">
            <a:gsLst>
              <a:gs pos="0">
                <a:srgbClr val="918415">
                  <a:alpha val="50000"/>
                </a:srgbClr>
              </a:gs>
              <a:gs pos="50000">
                <a:srgbClr val="EEEDE7">
                  <a:alpha val="45000"/>
                </a:srgbClr>
              </a:gs>
              <a:gs pos="100000">
                <a:srgbClr val="918415">
                  <a:alpha val="39999"/>
                </a:srgbClr>
              </a:gs>
            </a:gsLst>
            <a:lin ang="0" scaled="1"/>
          </a:gradFill>
          <a:ln w="9525">
            <a:noFill/>
          </a:ln>
        </p:spPr>
        <p:txBody>
          <a:bodyPr anchor="ctr"/>
          <a:lstStyle/>
          <a:p>
            <a:pPr lvl="0" algn="ctr" eaLnBrk="1" hangingPunct="1"/>
            <a:endParaRPr lang="zh-CN" altLang="en-US">
              <a:solidFill>
                <a:srgbClr val="FFFFFF"/>
              </a:solidFill>
              <a:latin typeface="Franklin Gothic Book" panose="020B0503020102020204"/>
              <a:ea typeface="黑体" panose="02010609060101010101" pitchFamily="2" charset="-122"/>
            </a:endParaRPr>
          </a:p>
        </p:txBody>
      </p:sp>
      <p:sp>
        <p:nvSpPr>
          <p:cNvPr id="3075" name="矩形 7"/>
          <p:cNvSpPr/>
          <p:nvPr/>
        </p:nvSpPr>
        <p:spPr>
          <a:xfrm>
            <a:off x="0" y="0"/>
            <a:ext cx="9144000" cy="107950"/>
          </a:xfrm>
          <a:prstGeom prst="rect">
            <a:avLst/>
          </a:prstGeom>
          <a:gradFill rotWithShape="0">
            <a:gsLst>
              <a:gs pos="0">
                <a:srgbClr val="918415">
                  <a:alpha val="50000"/>
                </a:srgbClr>
              </a:gs>
              <a:gs pos="50000">
                <a:srgbClr val="EEEDE7">
                  <a:alpha val="45000"/>
                </a:srgbClr>
              </a:gs>
              <a:gs pos="100000">
                <a:srgbClr val="918415">
                  <a:alpha val="39999"/>
                </a:srgbClr>
              </a:gs>
            </a:gsLst>
            <a:lin ang="0" scaled="1"/>
          </a:gradFill>
          <a:ln w="9525">
            <a:noFill/>
          </a:ln>
        </p:spPr>
        <p:txBody>
          <a:bodyPr anchor="ctr"/>
          <a:lstStyle/>
          <a:p>
            <a:pPr lvl="0" algn="ctr" eaLnBrk="1" hangingPunct="1"/>
            <a:endParaRPr lang="zh-CN" altLang="en-US">
              <a:solidFill>
                <a:srgbClr val="FFFFFF"/>
              </a:solidFill>
              <a:latin typeface="Franklin Gothic Book" panose="020B0503020102020204"/>
              <a:ea typeface="黑体" panose="02010609060101010101" pitchFamily="2" charset="-122"/>
            </a:endParaRPr>
          </a:p>
        </p:txBody>
      </p:sp>
      <p:sp>
        <p:nvSpPr>
          <p:cNvPr id="3076" name="矩形 8"/>
          <p:cNvSpPr/>
          <p:nvPr/>
        </p:nvSpPr>
        <p:spPr>
          <a:xfrm>
            <a:off x="457200" y="1411288"/>
            <a:ext cx="8229600" cy="17462"/>
          </a:xfrm>
          <a:prstGeom prst="rect">
            <a:avLst/>
          </a:prstGeom>
          <a:gradFill rotWithShape="0">
            <a:gsLst>
              <a:gs pos="0">
                <a:srgbClr val="DCD9CC">
                  <a:alpha val="20000"/>
                </a:srgbClr>
              </a:gs>
              <a:gs pos="50000">
                <a:srgbClr val="918415">
                  <a:alpha val="35000"/>
                </a:srgbClr>
              </a:gs>
              <a:gs pos="100000">
                <a:srgbClr val="DCD9CC">
                  <a:alpha val="50000"/>
                </a:srgbClr>
              </a:gs>
            </a:gsLst>
            <a:lin ang="0" scaled="1"/>
          </a:gradFill>
          <a:ln w="9525">
            <a:noFill/>
          </a:ln>
        </p:spPr>
        <p:txBody>
          <a:bodyPr anchor="ctr"/>
          <a:lstStyle/>
          <a:p>
            <a:pPr lvl="0" algn="ctr" eaLnBrk="1" hangingPunct="1"/>
            <a:endParaRPr lang="zh-CN" altLang="en-US">
              <a:solidFill>
                <a:srgbClr val="FFFFFF"/>
              </a:solidFill>
              <a:latin typeface="Franklin Gothic Book" panose="020B0503020102020204"/>
              <a:ea typeface="黑体" panose="02010609060101010101" pitchFamily="2" charset="-122"/>
            </a:endParaRPr>
          </a:p>
        </p:txBody>
      </p:sp>
      <p:sp>
        <p:nvSpPr>
          <p:cNvPr id="3077" name="标题占位符 1"/>
          <p:cNvSpPr>
            <a:spLocks noGrp="1"/>
          </p:cNvSpPr>
          <p:nvPr>
            <p:ph type="title"/>
          </p:nvPr>
        </p:nvSpPr>
        <p:spPr>
          <a:xfrm>
            <a:off x="457200" y="274638"/>
            <a:ext cx="8229600" cy="1143000"/>
          </a:xfrm>
          <a:prstGeom prst="rect">
            <a:avLst/>
          </a:prstGeom>
          <a:noFill/>
          <a:ln w="9525">
            <a:noFill/>
          </a:ln>
        </p:spPr>
        <p:txBody>
          <a:bodyPr anchor="ctr"/>
          <a:lstStyle/>
          <a:p>
            <a:pPr lvl="0"/>
            <a:r>
              <a:rPr lang="zh-CN" altLang="en-US"/>
              <a:t>单击此处编辑母版标题样式</a:t>
            </a:r>
            <a:endParaRPr lang="zh-CN" altLang="en-US"/>
          </a:p>
        </p:txBody>
      </p:sp>
      <p:sp>
        <p:nvSpPr>
          <p:cNvPr id="3078" name="文本占位符 2"/>
          <p:cNvSpPr>
            <a:spLocks noGrp="1"/>
          </p:cNvSpPr>
          <p:nvPr>
            <p:ph type="body" idx="1"/>
          </p:nvPr>
        </p:nvSpPr>
        <p:spPr>
          <a:xfrm>
            <a:off x="457200" y="1600200"/>
            <a:ext cx="8229600" cy="4686300"/>
          </a:xfrm>
          <a:prstGeom prst="rect">
            <a:avLst/>
          </a:prstGeom>
          <a:noFill/>
          <a:ln w="9525">
            <a:noFill/>
          </a:ln>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079" name="日期占位符 3"/>
          <p:cNvSpPr>
            <a:spLocks noGrp="1"/>
          </p:cNvSpPr>
          <p:nvPr>
            <p:ph type="dt" sz="half" idx="2"/>
          </p:nvPr>
        </p:nvSpPr>
        <p:spPr>
          <a:xfrm>
            <a:off x="73025" y="6400800"/>
            <a:ext cx="3200400" cy="284163"/>
          </a:xfrm>
          <a:prstGeom prst="rect">
            <a:avLst/>
          </a:prstGeom>
          <a:noFill/>
          <a:ln w="9525">
            <a:noFill/>
          </a:ln>
        </p:spPr>
        <p:txBody>
          <a:bodyPr anchor="b"/>
          <a:lstStyle>
            <a:lvl1pPr>
              <a:defRPr sz="1100">
                <a:solidFill>
                  <a:srgbClr val="636363"/>
                </a:solidFill>
              </a:defRPr>
            </a:lvl1pPr>
          </a:lstStyle>
          <a:p>
            <a:pPr lvl="0" eaLnBrk="1" hangingPunct="1"/>
            <a:endParaRPr lang="en-US" altLang="x-none">
              <a:latin typeface="Tahoma" panose="020B0604030504040204" pitchFamily="2" charset="0"/>
            </a:endParaRPr>
          </a:p>
        </p:txBody>
      </p:sp>
      <p:sp>
        <p:nvSpPr>
          <p:cNvPr id="3080" name="页脚占位符 4"/>
          <p:cNvSpPr>
            <a:spLocks noGrp="1"/>
          </p:cNvSpPr>
          <p:nvPr>
            <p:ph type="ftr" sz="quarter" idx="3"/>
          </p:nvPr>
        </p:nvSpPr>
        <p:spPr>
          <a:xfrm>
            <a:off x="5330825" y="6400800"/>
            <a:ext cx="3733800" cy="284163"/>
          </a:xfrm>
          <a:prstGeom prst="rect">
            <a:avLst/>
          </a:prstGeom>
          <a:noFill/>
          <a:ln w="9525">
            <a:noFill/>
          </a:ln>
        </p:spPr>
        <p:txBody>
          <a:bodyPr anchor="ctr"/>
          <a:lstStyle>
            <a:lvl1pPr algn="r">
              <a:defRPr sz="1100">
                <a:solidFill>
                  <a:srgbClr val="636363"/>
                </a:solidFill>
              </a:defRPr>
            </a:lvl1pPr>
          </a:lstStyle>
          <a:p>
            <a:pPr lvl="0" eaLnBrk="1" hangingPunct="1"/>
            <a:endParaRPr lang="en-US" altLang="x-none">
              <a:latin typeface="Tahoma" panose="020B0604030504040204" pitchFamily="2" charset="0"/>
            </a:endParaRPr>
          </a:p>
        </p:txBody>
      </p:sp>
      <p:sp>
        <p:nvSpPr>
          <p:cNvPr id="3081" name="灯片编号占位符 5"/>
          <p:cNvSpPr>
            <a:spLocks noGrp="1"/>
          </p:cNvSpPr>
          <p:nvPr>
            <p:ph type="sldNum" sz="quarter" idx="4"/>
          </p:nvPr>
        </p:nvSpPr>
        <p:spPr>
          <a:xfrm>
            <a:off x="4114800" y="6400800"/>
            <a:ext cx="914400" cy="284163"/>
          </a:xfrm>
          <a:prstGeom prst="rect">
            <a:avLst/>
          </a:prstGeom>
          <a:noFill/>
          <a:ln w="9525">
            <a:noFill/>
          </a:ln>
        </p:spPr>
        <p:txBody>
          <a:bodyPr lIns="45720" rIns="45720" anchor="ctr"/>
          <a:lstStyle>
            <a:lvl1pPr algn="ctr">
              <a:defRPr sz="1100">
                <a:solidFill>
                  <a:srgbClr val="636363"/>
                </a:solidFill>
              </a:defRPr>
            </a:lvl1pPr>
          </a:lstStyle>
          <a:p>
            <a:pPr lvl="0" eaLnBrk="1" hangingPunct="1"/>
            <a:fld id="{9A0DB2DC-4C9A-4742-B13C-FB6460FD3503}" type="slidenum">
              <a:rPr lang="zh-CN" altLang="en-US">
                <a:latin typeface="Tahoma" panose="020B0604030504040204" pitchFamily="2" charset="0"/>
              </a:rPr>
            </a:fld>
            <a:endParaRPr lang="zh-CN" altLang="en-US">
              <a:latin typeface="Tahoma" panose="020B0604030504040204" pitchFamily="2"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p:titleStyle>
    <p:bodyStyle>
      <a:lvl1pPr marL="342900" lvl="0" indent="-342900" algn="l" defTabSz="914400" eaLnBrk="0" fontAlgn="base" latinLnBrk="0" hangingPunct="0">
        <a:lnSpc>
          <a:spcPct val="100000"/>
        </a:lnSpc>
        <a:spcBef>
          <a:spcPct val="20000"/>
        </a:spcBef>
        <a:spcAft>
          <a:spcPct val="0"/>
        </a:spcAft>
        <a:buClr>
          <a:schemeClr val="tx2"/>
        </a:buClr>
        <a:buSzPct val="50000"/>
        <a:buFont typeface="Wingdings 2" panose="05020102010507070707" pitchFamily="2" charset="2"/>
        <a:buChar char="ß"/>
        <a:defRPr sz="3200" u="none" kern="1200" baseline="0">
          <a:solidFill>
            <a:schemeClr val="tx1"/>
          </a:solidFill>
          <a:latin typeface="+mn-lt"/>
          <a:ea typeface="+mn-ea"/>
          <a:cs typeface="+mn-cs"/>
        </a:defRPr>
      </a:lvl1pPr>
      <a:lvl2pPr marL="742950" lvl="1" indent="-285750" algn="l" defTabSz="914400" eaLnBrk="0" fontAlgn="base" latinLnBrk="0" hangingPunct="0">
        <a:lnSpc>
          <a:spcPct val="100000"/>
        </a:lnSpc>
        <a:spcBef>
          <a:spcPct val="20000"/>
        </a:spcBef>
        <a:spcAft>
          <a:spcPct val="0"/>
        </a:spcAft>
        <a:buClr>
          <a:schemeClr val="tx2"/>
        </a:buClr>
        <a:buSzPct val="50000"/>
        <a:buFont typeface="Wingdings 2" panose="05020102010507070707" pitchFamily="2" charset="2"/>
        <a:buChar char="Þ"/>
        <a:defRPr sz="280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Clr>
          <a:schemeClr val="tx2"/>
        </a:buClr>
        <a:buSzPct val="50000"/>
        <a:buFont typeface="Wingdings 2" panose="05020102010507070707" pitchFamily="2" charset="2"/>
        <a:buChar char=""/>
        <a:defRPr sz="2400" u="none" kern="1200" baseline="0">
          <a:solidFill>
            <a:schemeClr val="tx1"/>
          </a:solidFill>
          <a:latin typeface="+mn-lt"/>
          <a:ea typeface="+mn-ea"/>
          <a:cs typeface="+mn-cs"/>
        </a:defRPr>
      </a:lvl3pPr>
      <a:lvl4pPr marL="1600200" lvl="3" indent="-228600" algn="l" defTabSz="914400" eaLnBrk="0" fontAlgn="base" latinLnBrk="0" hangingPunct="0">
        <a:lnSpc>
          <a:spcPct val="100000"/>
        </a:lnSpc>
        <a:spcBef>
          <a:spcPct val="20000"/>
        </a:spcBef>
        <a:spcAft>
          <a:spcPct val="0"/>
        </a:spcAft>
        <a:buClr>
          <a:schemeClr val="tx2"/>
        </a:buClr>
        <a:buSzPct val="50000"/>
        <a:buFont typeface="Wingdings 2" panose="05020102010507070707" pitchFamily="2" charset="2"/>
        <a:buChar char=""/>
        <a:defRPr sz="2000" u="none" kern="1200" baseline="0">
          <a:solidFill>
            <a:schemeClr val="tx1"/>
          </a:solidFill>
          <a:latin typeface="+mn-lt"/>
          <a:ea typeface="+mn-ea"/>
          <a:cs typeface="+mn-cs"/>
        </a:defRPr>
      </a:lvl4pPr>
      <a:lvl5pPr marL="2057400" lvl="4" indent="-228600" algn="l" defTabSz="914400" eaLnBrk="0" fontAlgn="base" latinLnBrk="0" hangingPunct="0">
        <a:lnSpc>
          <a:spcPct val="100000"/>
        </a:lnSpc>
        <a:spcBef>
          <a:spcPct val="20000"/>
        </a:spcBef>
        <a:spcAft>
          <a:spcPct val="0"/>
        </a:spcAft>
        <a:buClr>
          <a:schemeClr val="tx2"/>
        </a:buClr>
        <a:buSzPct val="50000"/>
        <a:buFont typeface="Wingdings 2" panose="05020102010507070707" pitchFamily="2" charset="2"/>
        <a:buChar char=""/>
        <a:defRPr sz="2000" u="none" kern="1200" baseline="0">
          <a:solidFill>
            <a:schemeClr val="tx1"/>
          </a:solidFill>
          <a:latin typeface="+mn-lt"/>
          <a:ea typeface="+mn-ea"/>
          <a:cs typeface="+mn-cs"/>
        </a:defRPr>
      </a:lvl5pPr>
      <a:lvl6pPr marL="2514600" lvl="5" indent="-228600" algn="l" defTabSz="914400" eaLnBrk="0" fontAlgn="base" latinLnBrk="0" hangingPunct="0">
        <a:lnSpc>
          <a:spcPct val="100000"/>
        </a:lnSpc>
        <a:spcBef>
          <a:spcPct val="20000"/>
        </a:spcBef>
        <a:spcAft>
          <a:spcPct val="0"/>
        </a:spcAft>
        <a:buClr>
          <a:schemeClr val="tx2"/>
        </a:buClr>
        <a:buSzPct val="50000"/>
        <a:buFont typeface="Wingdings 2" panose="05020102010507070707" pitchFamily="2" charset="2"/>
        <a:buChar char=""/>
        <a:defRPr sz="2000" u="none" kern="1200" baseline="0">
          <a:solidFill>
            <a:schemeClr val="tx1"/>
          </a:solidFill>
          <a:latin typeface="+mn-lt"/>
          <a:ea typeface="+mn-ea"/>
          <a:cs typeface="+mn-cs"/>
        </a:defRPr>
      </a:lvl6pPr>
      <a:lvl7pPr marL="2971800" lvl="6" indent="-228600" algn="l" defTabSz="914400" eaLnBrk="0" fontAlgn="base" latinLnBrk="0" hangingPunct="0">
        <a:lnSpc>
          <a:spcPct val="100000"/>
        </a:lnSpc>
        <a:spcBef>
          <a:spcPct val="20000"/>
        </a:spcBef>
        <a:spcAft>
          <a:spcPct val="0"/>
        </a:spcAft>
        <a:buClr>
          <a:schemeClr val="tx2"/>
        </a:buClr>
        <a:buSzPct val="50000"/>
        <a:buFont typeface="Wingdings 2" panose="05020102010507070707" pitchFamily="2" charset="2"/>
        <a:buChar char=""/>
        <a:defRPr sz="2000" u="none" kern="1200" baseline="0">
          <a:solidFill>
            <a:schemeClr val="tx1"/>
          </a:solidFill>
          <a:latin typeface="+mn-lt"/>
          <a:ea typeface="+mn-ea"/>
          <a:cs typeface="+mn-cs"/>
        </a:defRPr>
      </a:lvl7pPr>
      <a:lvl8pPr marL="3429000" lvl="7" indent="-228600" algn="l" defTabSz="914400" eaLnBrk="0" fontAlgn="base" latinLnBrk="0" hangingPunct="0">
        <a:lnSpc>
          <a:spcPct val="100000"/>
        </a:lnSpc>
        <a:spcBef>
          <a:spcPct val="20000"/>
        </a:spcBef>
        <a:spcAft>
          <a:spcPct val="0"/>
        </a:spcAft>
        <a:buClr>
          <a:schemeClr val="tx2"/>
        </a:buClr>
        <a:buSzPct val="50000"/>
        <a:buFont typeface="Wingdings 2" panose="05020102010507070707" pitchFamily="2" charset="2"/>
        <a:buChar char=""/>
        <a:defRPr sz="2000" u="none" kern="1200" baseline="0">
          <a:solidFill>
            <a:schemeClr val="tx1"/>
          </a:solidFill>
          <a:latin typeface="+mn-lt"/>
          <a:ea typeface="+mn-ea"/>
          <a:cs typeface="+mn-cs"/>
        </a:defRPr>
      </a:lvl8pPr>
      <a:lvl9pPr marL="3886200" lvl="8" indent="-228600" algn="l" defTabSz="914400" eaLnBrk="0" fontAlgn="base" latinLnBrk="0" hangingPunct="0">
        <a:lnSpc>
          <a:spcPct val="100000"/>
        </a:lnSpc>
        <a:spcBef>
          <a:spcPct val="20000"/>
        </a:spcBef>
        <a:spcAft>
          <a:spcPct val="0"/>
        </a:spcAft>
        <a:buClr>
          <a:schemeClr val="tx2"/>
        </a:buClr>
        <a:buSzPct val="50000"/>
        <a:buFont typeface="Wingdings 2" panose="05020102010507070707" pitchFamily="2" charset="2"/>
        <a:buChar char=""/>
        <a:defRPr sz="2000" u="none" kern="1200" baseline="0">
          <a:solidFill>
            <a:schemeClr val="tx1"/>
          </a:solidFill>
          <a:latin typeface="+mn-lt"/>
          <a:ea typeface="+mn-ea"/>
          <a:cs typeface="+mn-cs"/>
        </a:defRPr>
      </a:lvl9pPr>
    </p:bodyStyle>
    <p:other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jpeg"/><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image" Target="../media/image41.jpeg"/><Relationship Id="rId8" Type="http://schemas.openxmlformats.org/officeDocument/2006/relationships/image" Target="../media/image40.jpeg"/><Relationship Id="rId7" Type="http://schemas.openxmlformats.org/officeDocument/2006/relationships/image" Target="../media/image39.jpeg"/><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3" Type="http://schemas.openxmlformats.org/officeDocument/2006/relationships/image" Target="../media/image35.jpeg"/><Relationship Id="rId2" Type="http://schemas.openxmlformats.org/officeDocument/2006/relationships/image" Target="../media/image34.jpeg"/><Relationship Id="rId12" Type="http://schemas.openxmlformats.org/officeDocument/2006/relationships/notesSlide" Target="../notesSlides/notesSlide9.xml"/><Relationship Id="rId11" Type="http://schemas.openxmlformats.org/officeDocument/2006/relationships/slideLayout" Target="../slideLayouts/slideLayout7.xml"/><Relationship Id="rId10" Type="http://schemas.openxmlformats.org/officeDocument/2006/relationships/image" Target="../media/image42.jpeg"/><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7.xml"/><Relationship Id="rId3" Type="http://schemas.openxmlformats.org/officeDocument/2006/relationships/image" Target="../media/image44.emf"/><Relationship Id="rId2" Type="http://schemas.openxmlformats.org/officeDocument/2006/relationships/image" Target="../media/image8.png"/><Relationship Id="rId1" Type="http://schemas.openxmlformats.org/officeDocument/2006/relationships/image" Target="../media/image43.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7.xml"/><Relationship Id="rId5" Type="http://schemas.openxmlformats.org/officeDocument/2006/relationships/image" Target="../media/image48.emf"/><Relationship Id="rId4" Type="http://schemas.openxmlformats.org/officeDocument/2006/relationships/image" Target="../media/image47.emf"/><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9" Type="http://schemas.openxmlformats.org/officeDocument/2006/relationships/notesSlide" Target="../notesSlides/notesSlide13.xml"/><Relationship Id="rId8" Type="http://schemas.openxmlformats.org/officeDocument/2006/relationships/slideLayout" Target="../slideLayouts/slideLayout7.xml"/><Relationship Id="rId7" Type="http://schemas.openxmlformats.org/officeDocument/2006/relationships/image" Target="../media/image54.jpeg"/><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 Id="rId3" Type="http://schemas.openxmlformats.org/officeDocument/2006/relationships/image" Target="../media/image56.png"/><Relationship Id="rId2" Type="http://schemas.openxmlformats.org/officeDocument/2006/relationships/image" Target="../media/image55.emf"/><Relationship Id="rId1" Type="http://schemas.openxmlformats.org/officeDocument/2006/relationships/image" Target="../media/image8.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7.xml"/><Relationship Id="rId2" Type="http://schemas.openxmlformats.org/officeDocument/2006/relationships/image" Target="../media/image59.jpeg"/><Relationship Id="rId1" Type="http://schemas.openxmlformats.org/officeDocument/2006/relationships/image" Target="../media/image8.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7.xml"/><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68.jpeg"/><Relationship Id="rId6" Type="http://schemas.openxmlformats.org/officeDocument/2006/relationships/image" Target="../media/image67.emf"/><Relationship Id="rId5" Type="http://schemas.openxmlformats.org/officeDocument/2006/relationships/image" Target="../media/image66.jpeg"/><Relationship Id="rId4" Type="http://schemas.openxmlformats.org/officeDocument/2006/relationships/image" Target="../media/image65.jpeg"/><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image" Target="../media/image62.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21.xml.rels><?xml version="1.0" encoding="UTF-8" standalone="yes"?>
<Relationships xmlns="http://schemas.openxmlformats.org/package/2006/relationships"><Relationship Id="rId9" Type="http://schemas.openxmlformats.org/officeDocument/2006/relationships/image" Target="../media/image76.jpeg"/><Relationship Id="rId8" Type="http://schemas.openxmlformats.org/officeDocument/2006/relationships/image" Target="../media/image75.jpeg"/><Relationship Id="rId7" Type="http://schemas.openxmlformats.org/officeDocument/2006/relationships/image" Target="../media/image74.jpeg"/><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3" Type="http://schemas.openxmlformats.org/officeDocument/2006/relationships/image" Target="../media/image70.jpeg"/><Relationship Id="rId2" Type="http://schemas.openxmlformats.org/officeDocument/2006/relationships/image" Target="../media/image69.png"/><Relationship Id="rId10" Type="http://schemas.openxmlformats.org/officeDocument/2006/relationships/slideLayout" Target="../slideLayouts/slideLayout7.xml"/><Relationship Id="rId1" Type="http://schemas.openxmlformats.org/officeDocument/2006/relationships/image" Target="../media/image62.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jpeg"/><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image" Target="../media/image62.png"/></Relationships>
</file>

<file path=ppt/slides/_rels/slide24.xml.rels><?xml version="1.0" encoding="UTF-8" standalone="yes"?>
<Relationships xmlns="http://schemas.openxmlformats.org/package/2006/relationships"><Relationship Id="rId9" Type="http://schemas.openxmlformats.org/officeDocument/2006/relationships/image" Target="../media/image89.jpeg"/><Relationship Id="rId8" Type="http://schemas.openxmlformats.org/officeDocument/2006/relationships/image" Target="../media/image88.jpeg"/><Relationship Id="rId7" Type="http://schemas.openxmlformats.org/officeDocument/2006/relationships/image" Target="../media/image87.jpeg"/><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 Id="rId3" Type="http://schemas.openxmlformats.org/officeDocument/2006/relationships/image" Target="../media/image83.jpeg"/><Relationship Id="rId2" Type="http://schemas.openxmlformats.org/officeDocument/2006/relationships/image" Target="../media/image82.jpeg"/><Relationship Id="rId12" Type="http://schemas.openxmlformats.org/officeDocument/2006/relationships/notesSlide" Target="../notesSlides/notesSlide18.xml"/><Relationship Id="rId11" Type="http://schemas.openxmlformats.org/officeDocument/2006/relationships/slideLayout" Target="../slideLayouts/slideLayout7.xml"/><Relationship Id="rId10" Type="http://schemas.openxmlformats.org/officeDocument/2006/relationships/image" Target="../media/image90.jpeg"/><Relationship Id="rId1" Type="http://schemas.openxmlformats.org/officeDocument/2006/relationships/image" Target="../media/image8.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image" Target="../media/image96.jpeg"/><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image" Target="../media/image62.png"/></Relationships>
</file>

<file path=ppt/slides/_rels/slide27.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image" Target="../media/image101.jpeg"/><Relationship Id="rId5" Type="http://schemas.openxmlformats.org/officeDocument/2006/relationships/image" Target="../media/image100.emf"/><Relationship Id="rId4" Type="http://schemas.openxmlformats.org/officeDocument/2006/relationships/image" Target="../media/image99.jpeg"/><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image" Target="../media/image62.png"/></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image" Target="../media/image108.png"/><Relationship Id="rId7" Type="http://schemas.openxmlformats.org/officeDocument/2006/relationships/image" Target="../media/image107.jpeg"/><Relationship Id="rId6" Type="http://schemas.openxmlformats.org/officeDocument/2006/relationships/image" Target="../media/image106.jpeg"/><Relationship Id="rId5" Type="http://schemas.openxmlformats.org/officeDocument/2006/relationships/image" Target="../media/image105.png"/><Relationship Id="rId4" Type="http://schemas.openxmlformats.org/officeDocument/2006/relationships/image" Target="../media/image104.jpeg"/><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image" Target="../media/image62.png"/></Relationships>
</file>

<file path=ppt/slides/_rels/slide29.xml.rels><?xml version="1.0" encoding="UTF-8" standalone="yes"?>
<Relationships xmlns="http://schemas.openxmlformats.org/package/2006/relationships"><Relationship Id="rId9" Type="http://schemas.openxmlformats.org/officeDocument/2006/relationships/image" Target="../media/image116.jpeg"/><Relationship Id="rId8" Type="http://schemas.openxmlformats.org/officeDocument/2006/relationships/image" Target="../media/image115.jpeg"/><Relationship Id="rId7" Type="http://schemas.openxmlformats.org/officeDocument/2006/relationships/image" Target="../media/image114.jpeg"/><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 Id="rId3" Type="http://schemas.openxmlformats.org/officeDocument/2006/relationships/image" Target="../media/image110.jpeg"/><Relationship Id="rId2" Type="http://schemas.openxmlformats.org/officeDocument/2006/relationships/image" Target="../media/image109.jpeg"/><Relationship Id="rId12" Type="http://schemas.openxmlformats.org/officeDocument/2006/relationships/slideLayout" Target="../slideLayouts/slideLayout7.xml"/><Relationship Id="rId11" Type="http://schemas.openxmlformats.org/officeDocument/2006/relationships/image" Target="../media/image118.jpeg"/><Relationship Id="rId10" Type="http://schemas.openxmlformats.org/officeDocument/2006/relationships/image" Target="../media/image117.jpeg"/><Relationship Id="rId1" Type="http://schemas.openxmlformats.org/officeDocument/2006/relationships/image" Target="../media/image62.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9.emf"/></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image" Target="../media/image62.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image" Target="../media/image62.pn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25.png"/><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image" Target="../media/image62.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27.emf"/><Relationship Id="rId2" Type="http://schemas.openxmlformats.org/officeDocument/2006/relationships/image" Target="../media/image126.jpeg"/><Relationship Id="rId1" Type="http://schemas.openxmlformats.org/officeDocument/2006/relationships/image" Target="../media/image62.pn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30.GIF"/><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image" Target="../media/image62.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1.jpeg"/><Relationship Id="rId1" Type="http://schemas.openxmlformats.org/officeDocument/2006/relationships/image" Target="../media/image62.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33.emf"/><Relationship Id="rId2" Type="http://schemas.openxmlformats.org/officeDocument/2006/relationships/image" Target="../media/image132.jpeg"/><Relationship Id="rId1" Type="http://schemas.openxmlformats.org/officeDocument/2006/relationships/image" Target="../media/image62.pn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35.emf"/><Relationship Id="rId2" Type="http://schemas.openxmlformats.org/officeDocument/2006/relationships/image" Target="../media/image134.emf"/><Relationship Id="rId1" Type="http://schemas.openxmlformats.org/officeDocument/2006/relationships/image" Target="../media/image62.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3"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image" Target="../media/image10.emf"/></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37.emf"/><Relationship Id="rId2" Type="http://schemas.openxmlformats.org/officeDocument/2006/relationships/image" Target="../media/image136.emf"/><Relationship Id="rId1" Type="http://schemas.openxmlformats.org/officeDocument/2006/relationships/image" Target="../media/image62.png"/></Relationships>
</file>

<file path=ppt/slides/_rels/slide41.xml.rels><?xml version="1.0" encoding="UTF-8" standalone="yes"?>
<Relationships xmlns="http://schemas.openxmlformats.org/package/2006/relationships"><Relationship Id="rId6" Type="http://schemas.openxmlformats.org/officeDocument/2006/relationships/vmlDrawing" Target="../drawings/vmlDrawing1.vml"/><Relationship Id="rId5" Type="http://schemas.openxmlformats.org/officeDocument/2006/relationships/slideLayout" Target="../slideLayouts/slideLayout7.xml"/><Relationship Id="rId4" Type="http://schemas.openxmlformats.org/officeDocument/2006/relationships/image" Target="../media/image139.emf"/><Relationship Id="rId3" Type="http://schemas.openxmlformats.org/officeDocument/2006/relationships/image" Target="../media/image138.emf"/><Relationship Id="rId2" Type="http://schemas.openxmlformats.org/officeDocument/2006/relationships/oleObject" Target="../embeddings/oleObject1.bin"/><Relationship Id="rId1" Type="http://schemas.openxmlformats.org/officeDocument/2006/relationships/image" Target="../media/image62.png"/></Relationships>
</file>

<file path=ppt/slides/_rels/slide4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42.jpeg"/><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image" Target="../media/image62.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2.png"/><Relationship Id="rId1" Type="http://schemas.openxmlformats.org/officeDocument/2006/relationships/image" Target="../media/image143.jpeg"/></Relationships>
</file>

<file path=ppt/slides/_rels/slide4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46.png"/><Relationship Id="rId3" Type="http://schemas.openxmlformats.org/officeDocument/2006/relationships/image" Target="../media/image145.emf"/><Relationship Id="rId2" Type="http://schemas.openxmlformats.org/officeDocument/2006/relationships/image" Target="../media/image144.jpeg"/><Relationship Id="rId1"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7.emf"/><Relationship Id="rId1" Type="http://schemas.openxmlformats.org/officeDocument/2006/relationships/image" Target="../media/image62.png"/></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49.emf"/><Relationship Id="rId2" Type="http://schemas.openxmlformats.org/officeDocument/2006/relationships/image" Target="../media/image148.emf"/><Relationship Id="rId1" Type="http://schemas.openxmlformats.org/officeDocument/2006/relationships/image" Target="../media/image62.png"/></Relationships>
</file>

<file path=ppt/slides/_rels/slide49.xml.rels><?xml version="1.0" encoding="UTF-8" standalone="yes"?>
<Relationships xmlns="http://schemas.openxmlformats.org/package/2006/relationships"><Relationship Id="rId5" Type="http://schemas.openxmlformats.org/officeDocument/2006/relationships/vmlDrawing" Target="../drawings/vmlDrawing2.vml"/><Relationship Id="rId4" Type="http://schemas.openxmlformats.org/officeDocument/2006/relationships/slideLayout" Target="../slideLayouts/slideLayout7.xml"/><Relationship Id="rId3" Type="http://schemas.openxmlformats.org/officeDocument/2006/relationships/image" Target="../media/image150.emf"/><Relationship Id="rId2" Type="http://schemas.openxmlformats.org/officeDocument/2006/relationships/oleObject" Target="../embeddings/oleObject2.bin"/><Relationship Id="rId1" Type="http://schemas.openxmlformats.org/officeDocument/2006/relationships/image" Target="../media/image62.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image" Target="../media/image8.png"/><Relationship Id="rId2" Type="http://schemas.openxmlformats.org/officeDocument/2006/relationships/image" Target="../media/image16.emf"/><Relationship Id="rId1" Type="http://schemas.openxmlformats.org/officeDocument/2006/relationships/image" Target="../media/image15.emf"/></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1.emf"/><Relationship Id="rId1"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2.emf"/><Relationship Id="rId1"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3.emf"/><Relationship Id="rId1"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4.emf"/><Relationship Id="rId1" Type="http://schemas.openxmlformats.org/officeDocument/2006/relationships/image" Target="../media/image62.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5.emf"/><Relationship Id="rId1" Type="http://schemas.openxmlformats.org/officeDocument/2006/relationships/image" Target="../media/image62.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6.jpeg"/><Relationship Id="rId1" Type="http://schemas.openxmlformats.org/officeDocument/2006/relationships/image" Target="../media/image62.png"/></Relationships>
</file>

<file path=ppt/slides/_rels/slide5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58.emf"/><Relationship Id="rId2" Type="http://schemas.openxmlformats.org/officeDocument/2006/relationships/image" Target="../media/image157.jpeg"/><Relationship Id="rId1" Type="http://schemas.openxmlformats.org/officeDocument/2006/relationships/image" Target="../media/image62.png"/></Relationships>
</file>

<file path=ppt/slides/_rels/slide5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61.jpeg"/><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6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63.jpeg"/><Relationship Id="rId2" Type="http://schemas.openxmlformats.org/officeDocument/2006/relationships/image" Target="../media/image162.emf"/><Relationship Id="rId1" Type="http://schemas.openxmlformats.org/officeDocument/2006/relationships/image" Target="../media/image62.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64.emf"/><Relationship Id="rId1" Type="http://schemas.openxmlformats.org/officeDocument/2006/relationships/image" Target="../media/image62.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65.jpeg"/><Relationship Id="rId1" Type="http://schemas.openxmlformats.org/officeDocument/2006/relationships/image" Target="../media/image62.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66.emf"/><Relationship Id="rId1" Type="http://schemas.openxmlformats.org/officeDocument/2006/relationships/image" Target="../media/image62.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67.xml.rels><?xml version="1.0" encoding="UTF-8" standalone="yes"?>
<Relationships xmlns="http://schemas.openxmlformats.org/package/2006/relationships"><Relationship Id="rId9" Type="http://schemas.openxmlformats.org/officeDocument/2006/relationships/image" Target="../media/image174.jpeg"/><Relationship Id="rId8" Type="http://schemas.openxmlformats.org/officeDocument/2006/relationships/image" Target="../media/image173.jpeg"/><Relationship Id="rId7" Type="http://schemas.openxmlformats.org/officeDocument/2006/relationships/image" Target="../media/image172.jpeg"/><Relationship Id="rId6" Type="http://schemas.openxmlformats.org/officeDocument/2006/relationships/image" Target="../media/image171.jpeg"/><Relationship Id="rId5" Type="http://schemas.openxmlformats.org/officeDocument/2006/relationships/image" Target="../media/image170.jpeg"/><Relationship Id="rId4" Type="http://schemas.openxmlformats.org/officeDocument/2006/relationships/image" Target="../media/image169.jpeg"/><Relationship Id="rId3" Type="http://schemas.openxmlformats.org/officeDocument/2006/relationships/image" Target="../media/image168.emf"/><Relationship Id="rId2" Type="http://schemas.openxmlformats.org/officeDocument/2006/relationships/image" Target="../media/image167.jpeg"/><Relationship Id="rId12" Type="http://schemas.openxmlformats.org/officeDocument/2006/relationships/notesSlide" Target="../notesSlides/notesSlide19.xml"/><Relationship Id="rId11" Type="http://schemas.openxmlformats.org/officeDocument/2006/relationships/slideLayout" Target="../slideLayouts/slideLayout7.xml"/><Relationship Id="rId10" Type="http://schemas.openxmlformats.org/officeDocument/2006/relationships/image" Target="../media/image175.jpeg"/><Relationship Id="rId1" Type="http://schemas.openxmlformats.org/officeDocument/2006/relationships/image" Target="../media/image8.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176.jpeg"/></Relationships>
</file>

<file path=ppt/slides/_rels/slide6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178.jpeg"/><Relationship Id="rId1" Type="http://schemas.openxmlformats.org/officeDocument/2006/relationships/image" Target="../media/image177.jpe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emf"/><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image" Target="../media/image8.png"/></Relationships>
</file>

<file path=ppt/slides/_rels/slide7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180.jpeg"/><Relationship Id="rId1" Type="http://schemas.openxmlformats.org/officeDocument/2006/relationships/image" Target="../media/image179.jpe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7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84.jpeg"/><Relationship Id="rId4" Type="http://schemas.openxmlformats.org/officeDocument/2006/relationships/image" Target="../media/image183.jpeg"/><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image" Target="../media/image62.png"/></Relationships>
</file>

<file path=ppt/slides/_rels/slide7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image" Target="../media/image62.png"/></Relationships>
</file>

<file path=ppt/slides/_rels/slide7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90.jpeg"/><Relationship Id="rId4" Type="http://schemas.openxmlformats.org/officeDocument/2006/relationships/image" Target="../media/image189.jpeg"/><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image" Target="../media/image62.png"/></Relationships>
</file>

<file path=ppt/slides/_rels/slide7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93.jpeg"/><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image" Target="../media/image62.png"/></Relationships>
</file>

<file path=ppt/slides/_rels/slide7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image" Target="../media/image62.png"/></Relationships>
</file>

<file path=ppt/slides/_rels/slide7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image" Target="../media/image62.pn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8.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7.xml"/><Relationship Id="rId7" Type="http://schemas.openxmlformats.org/officeDocument/2006/relationships/image" Target="../media/image27.jpeg"/><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emf"/><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image" Target="../media/image8.png"/></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98.emf"/><Relationship Id="rId1" Type="http://schemas.openxmlformats.org/officeDocument/2006/relationships/image" Target="../media/image62.png"/></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7.xml"/><Relationship Id="rId7" Type="http://schemas.openxmlformats.org/officeDocument/2006/relationships/image" Target="../media/image33.jpeg"/><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emf"/><Relationship Id="rId3" Type="http://schemas.openxmlformats.org/officeDocument/2006/relationships/image" Target="../media/image29.jpeg"/><Relationship Id="rId2" Type="http://schemas.openxmlformats.org/officeDocument/2006/relationships/image" Target="../media/image28.emf"/><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标题 1"/>
          <p:cNvSpPr>
            <a:spLocks noGrp="1"/>
          </p:cNvSpPr>
          <p:nvPr>
            <p:ph type="title"/>
          </p:nvPr>
        </p:nvSpPr>
        <p:spPr>
          <a:xfrm>
            <a:off x="143510" y="261620"/>
            <a:ext cx="8674100" cy="1042035"/>
          </a:xfrm>
        </p:spPr>
        <p:txBody>
          <a:bodyPr vert="horz" wrap="square" anchor="ctr">
            <a:scene3d>
              <a:camera prst="orthographicFront"/>
              <a:lightRig rig="soft" dir="t">
                <a:rot lat="0" lon="0" rev="15600000"/>
              </a:lightRig>
            </a:scene3d>
            <a:sp3d extrusionH="57150" prstMaterial="softEdge">
              <a:bevelT w="25400" h="38100"/>
            </a:sp3d>
          </a:bodyPr>
          <a:lstStyle/>
          <a:p>
            <a:pPr eaLnBrk="1" hangingPunct="1"/>
            <a:r>
              <a:rPr lang="en-US" altLang="zh-CN" sz="3360" dirty="0">
                <a:solidFill>
                  <a:schemeClr val="accent4"/>
                </a:solidFill>
                <a:effectLst/>
                <a:latin typeface="Times New Roman" panose="02020603050405020304" pitchFamily="18" charset="0"/>
                <a:ea typeface="Times New Roman" panose="02020603050405020304"/>
                <a:cs typeface="Times New Roman" panose="02020603050405020304" pitchFamily="18" charset="0"/>
              </a:rPr>
              <a:t>Guiyang </a:t>
            </a:r>
            <a:r>
              <a:rPr lang="en-US" altLang="zh-CN" sz="3360" dirty="0" err="1">
                <a:solidFill>
                  <a:schemeClr val="accent4"/>
                </a:solidFill>
                <a:effectLst/>
                <a:latin typeface="Times New Roman" panose="02020603050405020304" pitchFamily="18" charset="0"/>
                <a:ea typeface="Times New Roman" panose="02020603050405020304"/>
                <a:cs typeface="Times New Roman" panose="02020603050405020304" pitchFamily="18" charset="0"/>
              </a:rPr>
              <a:t>Xianfeng</a:t>
            </a:r>
            <a:r>
              <a:rPr lang="en-US" altLang="zh-CN" sz="3360" dirty="0">
                <a:solidFill>
                  <a:schemeClr val="accent4"/>
                </a:solidFill>
                <a:effectLst/>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3360" dirty="0">
              <a:solidFill>
                <a:schemeClr val="accent4"/>
              </a:solidFill>
              <a:effectLst/>
              <a:latin typeface="Times New Roman" panose="02020603050405020304" pitchFamily="18" charset="0"/>
              <a:ea typeface="Times New Roman" panose="02020603050405020304"/>
              <a:cs typeface="Times New Roman" panose="02020603050405020304" pitchFamily="18" charset="0"/>
            </a:endParaRPr>
          </a:p>
        </p:txBody>
      </p:sp>
      <p:sp>
        <p:nvSpPr>
          <p:cNvPr id="13316"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3" name="图片 -2147482624" descr="险峰标志-1"/>
          <p:cNvPicPr>
            <a:picLocks noChangeAspect="1"/>
          </p:cNvPicPr>
          <p:nvPr/>
        </p:nvPicPr>
        <p:blipFill>
          <a:blip r:embed="rId1"/>
          <a:srcRect l="7938" r="23813" b="30956"/>
          <a:stretch>
            <a:fillRect/>
          </a:stretch>
        </p:blipFill>
        <p:spPr>
          <a:xfrm>
            <a:off x="143510" y="136525"/>
            <a:ext cx="894080" cy="712470"/>
          </a:xfrm>
          <a:prstGeom prst="rect">
            <a:avLst/>
          </a:prstGeom>
          <a:noFill/>
          <a:ln w="9525">
            <a:noFill/>
          </a:ln>
        </p:spPr>
      </p:pic>
      <p:pic>
        <p:nvPicPr>
          <p:cNvPr id="2" name="图片 1" descr="2018_10_13_12_44_00"/>
          <p:cNvPicPr>
            <a:picLocks noChangeAspect="1"/>
          </p:cNvPicPr>
          <p:nvPr/>
        </p:nvPicPr>
        <p:blipFill>
          <a:blip r:embed="rId2"/>
          <a:srcRect l="12707" t="12627" r="4655" b="12539"/>
          <a:stretch>
            <a:fillRect/>
          </a:stretch>
        </p:blipFill>
        <p:spPr>
          <a:xfrm>
            <a:off x="4257675" y="1397000"/>
            <a:ext cx="4312920" cy="2628900"/>
          </a:xfrm>
          <a:prstGeom prst="rect">
            <a:avLst/>
          </a:prstGeom>
        </p:spPr>
      </p:pic>
      <p:pic>
        <p:nvPicPr>
          <p:cNvPr id="4" name="图片 3"/>
          <p:cNvPicPr>
            <a:picLocks noChangeAspect="1"/>
          </p:cNvPicPr>
          <p:nvPr/>
        </p:nvPicPr>
        <p:blipFill>
          <a:blip r:embed="rId3"/>
          <a:srcRect l="7609" t="3981" r="5676" b="1365"/>
          <a:stretch>
            <a:fillRect/>
          </a:stretch>
        </p:blipFill>
        <p:spPr>
          <a:xfrm>
            <a:off x="759460" y="1397000"/>
            <a:ext cx="2849245" cy="5239385"/>
          </a:xfrm>
          <a:prstGeom prst="rect">
            <a:avLst/>
          </a:prstGeom>
        </p:spPr>
      </p:pic>
      <p:pic>
        <p:nvPicPr>
          <p:cNvPr id="6" name="图片 5" descr="DSC_9614"/>
          <p:cNvPicPr>
            <a:picLocks noChangeAspect="1"/>
          </p:cNvPicPr>
          <p:nvPr/>
        </p:nvPicPr>
        <p:blipFill>
          <a:blip r:embed="rId4"/>
          <a:srcRect t="10855"/>
          <a:stretch>
            <a:fillRect/>
          </a:stretch>
        </p:blipFill>
        <p:spPr>
          <a:xfrm>
            <a:off x="4257675" y="4125595"/>
            <a:ext cx="4312920" cy="2555875"/>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3"/>
          <p:cNvSpPr txBox="1"/>
          <p:nvPr/>
        </p:nvSpPr>
        <p:spPr>
          <a:xfrm>
            <a:off x="227965" y="1042670"/>
            <a:ext cx="8540115" cy="5593715"/>
          </a:xfrm>
          <a:prstGeom prst="rect">
            <a:avLst/>
          </a:prstGeom>
          <a:noFill/>
          <a:ln w="9525">
            <a:noFill/>
          </a:ln>
        </p:spPr>
        <p:txBody>
          <a:bodyPr/>
          <a:lstStyle/>
          <a:p>
            <a:pPr marL="342900" indent="-342900" algn="just" eaLnBrk="1" hangingPunct="1">
              <a:lnSpc>
                <a:spcPct val="80000"/>
              </a:lnSpc>
              <a:spcBef>
                <a:spcPct val="20000"/>
              </a:spcBef>
              <a:buClr>
                <a:schemeClr val="tx2"/>
              </a:buClr>
              <a:buSzPct val="50000"/>
            </a:pPr>
            <a:endParaRPr lang="en-US" altLang="zh-CN" sz="2000">
              <a:latin typeface="Franklin Gothic Book" panose="020B0503020102020204"/>
              <a:sym typeface="+mn-ea"/>
            </a:endParaRPr>
          </a:p>
          <a:p>
            <a:pPr marL="342900" indent="-342900" algn="just" eaLnBrk="1" hangingPunct="1">
              <a:lnSpc>
                <a:spcPct val="80000"/>
              </a:lnSpc>
              <a:spcBef>
                <a:spcPts val="600"/>
              </a:spcBef>
              <a:spcAft>
                <a:spcPts val="600"/>
              </a:spcAft>
              <a:buClr>
                <a:schemeClr val="tx2"/>
              </a:buClr>
              <a:buSzPct val="50000"/>
            </a:pPr>
            <a:endParaRPr lang="zh-CN" altLang="en-US" sz="2400">
              <a:latin typeface="宋体" panose="02010600030101010101" pitchFamily="2" charset="-122"/>
              <a:cs typeface="宋体" panose="02010600030101010101" pitchFamily="2" charset="-122"/>
            </a:endParaRPr>
          </a:p>
          <a:p>
            <a:pPr marL="198120" algn="just" eaLnBrk="1" hangingPunct="1">
              <a:lnSpc>
                <a:spcPct val="150000"/>
              </a:lnSpc>
              <a:spcBef>
                <a:spcPct val="0"/>
              </a:spcBef>
              <a:buClr>
                <a:schemeClr val="tx2"/>
              </a:buClr>
              <a:buSzPct val="50000"/>
            </a:pPr>
            <a:r>
              <a:rPr lang="zh-CN" altLang="en-US" sz="2400">
                <a:latin typeface="宋体" panose="02010600030101010101" pitchFamily="2" charset="-122"/>
                <a:cs typeface="宋体" panose="02010600030101010101" pitchFamily="2" charset="-122"/>
              </a:rPr>
              <a:t>                     </a:t>
            </a:r>
            <a:endParaRPr lang="zh-CN" altLang="en-US" sz="2400" b="1">
              <a:latin typeface="宋体" panose="02010600030101010101" pitchFamily="2" charset="-122"/>
            </a:endParaRPr>
          </a:p>
          <a:p>
            <a:pPr marL="342900" indent="-342900" algn="just" eaLnBrk="1" hangingPunct="1">
              <a:lnSpc>
                <a:spcPct val="80000"/>
              </a:lnSpc>
              <a:spcBef>
                <a:spcPct val="20000"/>
              </a:spcBef>
              <a:buClr>
                <a:schemeClr val="tx2"/>
              </a:buClr>
              <a:buSzPct val="50000"/>
            </a:pPr>
            <a:endParaRPr lang="zh-CN" altLang="en-US" sz="2400" b="1">
              <a:latin typeface="宋体" panose="02010600030101010101" pitchFamily="2" charset="-122"/>
            </a:endParaRPr>
          </a:p>
        </p:txBody>
      </p:sp>
      <p:sp>
        <p:nvSpPr>
          <p:cNvPr id="14339" name="灯片编号占位符 5"/>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ahoma" panose="020B0604030504040204" pitchFamily="2" charset="0"/>
              </a:rPr>
            </a:fld>
            <a:endParaRPr lang="zh-CN" altLang="en-US" sz="1100">
              <a:solidFill>
                <a:srgbClr val="636363"/>
              </a:solidFill>
              <a:latin typeface="Tahoma" panose="020B0604030504040204" pitchFamily="2" charset="0"/>
            </a:endParaRPr>
          </a:p>
        </p:txBody>
      </p:sp>
      <p:pic>
        <p:nvPicPr>
          <p:cNvPr id="3" name="图片 -2147482624" descr="险峰标志-1"/>
          <p:cNvPicPr>
            <a:picLocks noChangeAspect="1"/>
          </p:cNvPicPr>
          <p:nvPr/>
        </p:nvPicPr>
        <p:blipFill>
          <a:blip r:embed="rId1"/>
          <a:srcRect l="7938" r="23813" b="30956"/>
          <a:stretch>
            <a:fillRect/>
          </a:stretch>
        </p:blipFill>
        <p:spPr>
          <a:xfrm>
            <a:off x="123825" y="155575"/>
            <a:ext cx="650875" cy="511175"/>
          </a:xfrm>
          <a:prstGeom prst="rect">
            <a:avLst/>
          </a:prstGeom>
          <a:noFill/>
          <a:ln w="9525">
            <a:noFill/>
          </a:ln>
        </p:spPr>
      </p:pic>
      <p:pic>
        <p:nvPicPr>
          <p:cNvPr id="8" name="图片 7" descr="DSC_5691"/>
          <p:cNvPicPr>
            <a:picLocks noChangeAspect="1"/>
          </p:cNvPicPr>
          <p:nvPr/>
        </p:nvPicPr>
        <p:blipFill>
          <a:blip r:embed="rId2"/>
          <a:stretch>
            <a:fillRect/>
          </a:stretch>
        </p:blipFill>
        <p:spPr>
          <a:xfrm>
            <a:off x="562610" y="1375410"/>
            <a:ext cx="2147570" cy="1527175"/>
          </a:xfrm>
          <a:prstGeom prst="rect">
            <a:avLst/>
          </a:prstGeom>
        </p:spPr>
      </p:pic>
      <p:pic>
        <p:nvPicPr>
          <p:cNvPr id="10" name="图片 9" descr="DSC_5693"/>
          <p:cNvPicPr>
            <a:picLocks noChangeAspect="1"/>
          </p:cNvPicPr>
          <p:nvPr/>
        </p:nvPicPr>
        <p:blipFill>
          <a:blip r:embed="rId3"/>
          <a:stretch>
            <a:fillRect/>
          </a:stretch>
        </p:blipFill>
        <p:spPr>
          <a:xfrm>
            <a:off x="3442970" y="1393825"/>
            <a:ext cx="2118995" cy="1490345"/>
          </a:xfrm>
          <a:prstGeom prst="rect">
            <a:avLst/>
          </a:prstGeom>
        </p:spPr>
      </p:pic>
      <p:pic>
        <p:nvPicPr>
          <p:cNvPr id="11" name="图片 10" descr="DSC_5704"/>
          <p:cNvPicPr>
            <a:picLocks noChangeAspect="1"/>
          </p:cNvPicPr>
          <p:nvPr/>
        </p:nvPicPr>
        <p:blipFill>
          <a:blip r:embed="rId4"/>
          <a:stretch>
            <a:fillRect/>
          </a:stretch>
        </p:blipFill>
        <p:spPr>
          <a:xfrm>
            <a:off x="3442970" y="4765675"/>
            <a:ext cx="2134870" cy="1508125"/>
          </a:xfrm>
          <a:prstGeom prst="rect">
            <a:avLst/>
          </a:prstGeom>
        </p:spPr>
      </p:pic>
      <p:pic>
        <p:nvPicPr>
          <p:cNvPr id="13" name="图片 12" descr="DSC_5661"/>
          <p:cNvPicPr>
            <a:picLocks noChangeAspect="1"/>
          </p:cNvPicPr>
          <p:nvPr/>
        </p:nvPicPr>
        <p:blipFill>
          <a:blip r:embed="rId5"/>
          <a:stretch>
            <a:fillRect/>
          </a:stretch>
        </p:blipFill>
        <p:spPr>
          <a:xfrm>
            <a:off x="6112510" y="1393825"/>
            <a:ext cx="2125980" cy="1517650"/>
          </a:xfrm>
          <a:prstGeom prst="rect">
            <a:avLst/>
          </a:prstGeom>
        </p:spPr>
      </p:pic>
      <p:pic>
        <p:nvPicPr>
          <p:cNvPr id="14" name="图片 13" descr="DSC_5708"/>
          <p:cNvPicPr>
            <a:picLocks noChangeAspect="1"/>
          </p:cNvPicPr>
          <p:nvPr/>
        </p:nvPicPr>
        <p:blipFill>
          <a:blip r:embed="rId6"/>
          <a:stretch>
            <a:fillRect/>
          </a:stretch>
        </p:blipFill>
        <p:spPr>
          <a:xfrm>
            <a:off x="6112510" y="4783455"/>
            <a:ext cx="2125345" cy="1490345"/>
          </a:xfrm>
          <a:prstGeom prst="rect">
            <a:avLst/>
          </a:prstGeom>
        </p:spPr>
      </p:pic>
      <p:pic>
        <p:nvPicPr>
          <p:cNvPr id="15" name="图片 14" descr="DSC_5699"/>
          <p:cNvPicPr>
            <a:picLocks noChangeAspect="1"/>
          </p:cNvPicPr>
          <p:nvPr/>
        </p:nvPicPr>
        <p:blipFill>
          <a:blip r:embed="rId7"/>
          <a:stretch>
            <a:fillRect/>
          </a:stretch>
        </p:blipFill>
        <p:spPr>
          <a:xfrm>
            <a:off x="3442970" y="3088005"/>
            <a:ext cx="2110105" cy="1518285"/>
          </a:xfrm>
          <a:prstGeom prst="rect">
            <a:avLst/>
          </a:prstGeom>
        </p:spPr>
      </p:pic>
      <p:pic>
        <p:nvPicPr>
          <p:cNvPr id="16" name="图片 15" descr="DSC_5700"/>
          <p:cNvPicPr>
            <a:picLocks noChangeAspect="1"/>
          </p:cNvPicPr>
          <p:nvPr/>
        </p:nvPicPr>
        <p:blipFill>
          <a:blip r:embed="rId8"/>
          <a:stretch>
            <a:fillRect/>
          </a:stretch>
        </p:blipFill>
        <p:spPr>
          <a:xfrm>
            <a:off x="6120130" y="3088005"/>
            <a:ext cx="2118360" cy="1529080"/>
          </a:xfrm>
          <a:prstGeom prst="rect">
            <a:avLst/>
          </a:prstGeom>
        </p:spPr>
      </p:pic>
      <p:pic>
        <p:nvPicPr>
          <p:cNvPr id="17" name="图片 16" descr="DSC_5696"/>
          <p:cNvPicPr>
            <a:picLocks noChangeAspect="1"/>
          </p:cNvPicPr>
          <p:nvPr/>
        </p:nvPicPr>
        <p:blipFill>
          <a:blip r:embed="rId9"/>
          <a:stretch>
            <a:fillRect/>
          </a:stretch>
        </p:blipFill>
        <p:spPr>
          <a:xfrm>
            <a:off x="558800" y="3072130"/>
            <a:ext cx="2151380" cy="1534160"/>
          </a:xfrm>
          <a:prstGeom prst="rect">
            <a:avLst/>
          </a:prstGeom>
        </p:spPr>
      </p:pic>
      <p:pic>
        <p:nvPicPr>
          <p:cNvPr id="19" name="图片 18" descr="DSC_5697"/>
          <p:cNvPicPr>
            <a:picLocks noChangeAspect="1"/>
          </p:cNvPicPr>
          <p:nvPr/>
        </p:nvPicPr>
        <p:blipFill>
          <a:blip r:embed="rId10"/>
          <a:stretch>
            <a:fillRect/>
          </a:stretch>
        </p:blipFill>
        <p:spPr>
          <a:xfrm>
            <a:off x="562610" y="4765040"/>
            <a:ext cx="2150110" cy="1508760"/>
          </a:xfrm>
          <a:prstGeom prst="rect">
            <a:avLst/>
          </a:prstGeom>
        </p:spPr>
      </p:pic>
      <p:sp>
        <p:nvSpPr>
          <p:cNvPr id="18" name="Rectangle 2"/>
          <p:cNvSpPr txBox="1"/>
          <p:nvPr/>
        </p:nvSpPr>
        <p:spPr>
          <a:xfrm>
            <a:off x="685037" y="155575"/>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Xianfeng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4833620" y="1518285"/>
            <a:ext cx="3791585" cy="2539365"/>
          </a:xfrm>
          <a:prstGeom prst="rect">
            <a:avLst/>
          </a:prstGeom>
        </p:spPr>
      </p:pic>
      <p:sp>
        <p:nvSpPr>
          <p:cNvPr id="14341" name="Rectangle 3"/>
          <p:cNvSpPr txBox="1"/>
          <p:nvPr/>
        </p:nvSpPr>
        <p:spPr>
          <a:xfrm>
            <a:off x="227965" y="1042670"/>
            <a:ext cx="8397875" cy="5593715"/>
          </a:xfrm>
          <a:prstGeom prst="rect">
            <a:avLst/>
          </a:prstGeom>
          <a:noFill/>
          <a:ln w="9525">
            <a:noFill/>
          </a:ln>
        </p:spPr>
        <p:txBody>
          <a:bodyPr/>
          <a:lstStyle/>
          <a:p>
            <a:pPr marL="342900" indent="-342900" algn="just" eaLnBrk="1" hangingPunct="1">
              <a:lnSpc>
                <a:spcPct val="120000"/>
              </a:lnSpc>
              <a:spcBef>
                <a:spcPts val="480"/>
              </a:spcBef>
              <a:spcAft>
                <a:spcPts val="480"/>
              </a:spcAft>
              <a:buClr>
                <a:schemeClr val="tx2"/>
              </a:buClr>
              <a:buSzPct val="50000"/>
            </a:pPr>
            <a:r>
              <a:rPr lang="zh-CN" altLang="en-US" sz="2000" b="1" dirty="0">
                <a:latin typeface="Times New Roman" panose="02020603050405020304" pitchFamily="18" charset="0"/>
                <a:ea typeface="Times New Roman" panose="02020603050405020304"/>
                <a:cs typeface="Times New Roman" panose="02020603050405020304" pitchFamily="18" charset="0"/>
                <a:sym typeface="+mn-ea"/>
              </a:rPr>
              <a:t>I. Company Overview</a:t>
            </a:r>
            <a:endParaRPr lang="zh-CN" altLang="en-US" sz="2000" b="1" dirty="0">
              <a:latin typeface="Times New Roman" panose="02020603050405020304" pitchFamily="18" charset="0"/>
              <a:ea typeface="Times New Roman" panose="02020603050405020304"/>
              <a:cs typeface="Times New Roman" panose="02020603050405020304" pitchFamily="18" charset="0"/>
              <a:sym typeface="+mn-ea"/>
            </a:endParaRPr>
          </a:p>
          <a:p>
            <a:pPr marL="198120" algn="just" eaLnBrk="1" hangingPunct="1">
              <a:lnSpc>
                <a:spcPct val="120000"/>
              </a:lnSpc>
              <a:spcBef>
                <a:spcPct val="0"/>
              </a:spcBef>
              <a:buClr>
                <a:schemeClr val="tx2"/>
              </a:buClr>
              <a:buSzPct val="50000"/>
            </a:pPr>
            <a:r>
              <a:rPr lang="en-US" altLang="zh-CN" dirty="0">
                <a:latin typeface="Times New Roman" panose="02020603050405020304" pitchFamily="18" charset="0"/>
                <a:ea typeface="Times New Roman" panose="02020603050405020304"/>
                <a:cs typeface="Times New Roman" panose="02020603050405020304" pitchFamily="18" charset="0"/>
                <a:sym typeface="+mn-ea"/>
              </a:rPr>
              <a:t>3. Mature stage of development (1991-2009</a:t>
            </a:r>
            <a:r>
              <a:rPr lang="en-US" altLang="zh-CN" sz="2000" dirty="0">
                <a:latin typeface="Times New Roman" panose="02020603050405020304" pitchFamily="18" charset="0"/>
                <a:ea typeface="Times New Roman" panose="02020603050405020304"/>
                <a:cs typeface="Times New Roman" panose="02020603050405020304" pitchFamily="18" charset="0"/>
                <a:sym typeface="+mn-ea"/>
              </a:rPr>
              <a:t>)</a:t>
            </a:r>
            <a:endParaRPr lang="en-US" altLang="zh-CN" sz="2000" dirty="0">
              <a:latin typeface="Times New Roman" panose="02020603050405020304" pitchFamily="18" charset="0"/>
              <a:ea typeface="Times New Roman" panose="02020603050405020304"/>
              <a:cs typeface="Times New Roman" panose="02020603050405020304" pitchFamily="18" charset="0"/>
              <a:sym typeface="+mn-ea"/>
            </a:endParaRPr>
          </a:p>
          <a:p>
            <a:pPr marL="198120" eaLnBrk="1" hangingPunct="1">
              <a:lnSpc>
                <a:spcPct val="120000"/>
              </a:lnSpc>
              <a:spcBef>
                <a:spcPct val="0"/>
              </a:spcBef>
              <a:buClr>
                <a:schemeClr val="tx2"/>
              </a:buClr>
              <a:buSzPct val="50000"/>
            </a:pPr>
            <a:r>
              <a:rPr lang="zh-CN" altLang="en-US" sz="2000" dirty="0">
                <a:latin typeface="Times New Roman" panose="02020603050405020304" pitchFamily="18" charset="0"/>
                <a:cs typeface="Times New Roman" panose="02020603050405020304" pitchFamily="18" charset="0"/>
                <a:sym typeface="+mn-ea"/>
              </a:rPr>
              <a:t> </a:t>
            </a:r>
            <a:r>
              <a:rPr lang="en-US" altLang="zh-CN" dirty="0">
                <a:latin typeface="Times New Roman" panose="02020603050405020304" pitchFamily="18" charset="0"/>
                <a:cs typeface="Times New Roman" panose="02020603050405020304" pitchFamily="18" charset="0"/>
              </a:rPr>
              <a:t>In 1991, by incorporating advanced roll grinder manufacturing technology and design concepts from the foreign company </a:t>
            </a:r>
            <a:r>
              <a:rPr lang="en-US" altLang="zh-CN" dirty="0" err="1">
                <a:latin typeface="Times New Roman" panose="02020603050405020304" pitchFamily="18" charset="0"/>
                <a:cs typeface="Times New Roman" panose="02020603050405020304" pitchFamily="18" charset="0"/>
              </a:rPr>
              <a:t>WaldrichSiegen</a:t>
            </a:r>
            <a:r>
              <a:rPr lang="en-US" altLang="zh-CN" dirty="0">
                <a:latin typeface="Times New Roman" panose="02020603050405020304" pitchFamily="18" charset="0"/>
                <a:cs typeface="Times New Roman" panose="02020603050405020304" pitchFamily="18" charset="0"/>
              </a:rPr>
              <a:t>, the company independently developed the first domestically-produced </a:t>
            </a:r>
            <a:r>
              <a:rPr lang="en-US" altLang="zh-CN" dirty="0" err="1">
                <a:latin typeface="Times New Roman" panose="02020603050405020304" pitchFamily="18" charset="0"/>
                <a:cs typeface="Times New Roman" panose="02020603050405020304" pitchFamily="18" charset="0"/>
              </a:rPr>
              <a:t>MK84125</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CNC</a:t>
            </a:r>
            <a:r>
              <a:rPr lang="en-US" altLang="zh-CN" dirty="0">
                <a:latin typeface="Times New Roman" panose="02020603050405020304" pitchFamily="18" charset="0"/>
                <a:cs typeface="Times New Roman" panose="02020603050405020304" pitchFamily="18" charset="0"/>
              </a:rPr>
              <a:t> roll grinder. This achievement not only filled a gap in the domestic market but also earned the company the honor of National Science and Technology Progress Second Prize. This marked the beginning of a new stage of maturity and success for the company. </a:t>
            </a:r>
            <a:r>
              <a:rPr lang="zh-CN" altLang="en-US" dirty="0">
                <a:latin typeface="Times New Roman" panose="02020603050405020304" pitchFamily="18" charset="0"/>
                <a:cs typeface="Times New Roman" panose="02020603050405020304" pitchFamily="18" charset="0"/>
              </a:rPr>
              <a:t>                                      </a:t>
            </a:r>
            <a:endParaRPr lang="zh-CN" altLang="en-US" dirty="0">
              <a:latin typeface="Times New Roman" panose="02020603050405020304" pitchFamily="18" charset="0"/>
              <a:cs typeface="Times New Roman" panose="02020603050405020304" pitchFamily="18" charset="0"/>
            </a:endParaRPr>
          </a:p>
          <a:p>
            <a:pPr marL="198120" algn="just" eaLnBrk="1" hangingPunct="1">
              <a:lnSpc>
                <a:spcPct val="120000"/>
              </a:lnSpc>
              <a:spcBef>
                <a:spcPct val="0"/>
              </a:spcBef>
              <a:buClr>
                <a:schemeClr val="tx2"/>
              </a:buClr>
              <a:buSzPct val="50000"/>
            </a:pPr>
            <a:r>
              <a:rPr lang="zh-CN" altLang="en-US" sz="2000" dirty="0">
                <a:latin typeface="Times New Roman" panose="02020603050405020304" pitchFamily="18" charset="0"/>
                <a:cs typeface="Times New Roman" panose="02020603050405020304" pitchFamily="18" charset="0"/>
              </a:rPr>
              <a:t>                  </a:t>
            </a:r>
            <a:endParaRPr lang="zh-CN" altLang="en-US" sz="2000" dirty="0">
              <a:latin typeface="Times New Roman" panose="02020603050405020304" pitchFamily="18" charset="0"/>
              <a:cs typeface="Times New Roman" panose="02020603050405020304" pitchFamily="18" charset="0"/>
            </a:endParaRPr>
          </a:p>
          <a:p>
            <a:pPr marL="198120" algn="just" eaLnBrk="1" hangingPunct="1">
              <a:lnSpc>
                <a:spcPct val="120000"/>
              </a:lnSpc>
              <a:spcBef>
                <a:spcPct val="0"/>
              </a:spcBef>
              <a:buClr>
                <a:schemeClr val="tx2"/>
              </a:buClr>
              <a:buSzPct val="50000"/>
            </a:pPr>
            <a:r>
              <a:rPr lang="zh-CN" altLang="en-US" sz="2000" dirty="0">
                <a:latin typeface="Times New Roman" panose="02020603050405020304" pitchFamily="18" charset="0"/>
                <a:cs typeface="Times New Roman" panose="02020603050405020304" pitchFamily="18" charset="0"/>
              </a:rPr>
              <a:t>                        。</a:t>
            </a:r>
            <a:endParaRPr lang="zh-CN" altLang="en-US" sz="2000" b="1" dirty="0">
              <a:latin typeface="Times New Roman" panose="02020603050405020304" pitchFamily="18" charset="0"/>
              <a:cs typeface="Times New Roman" panose="02020603050405020304" pitchFamily="18" charset="0"/>
            </a:endParaRPr>
          </a:p>
        </p:txBody>
      </p:sp>
      <p:sp>
        <p:nvSpPr>
          <p:cNvPr id="14339" name="灯片编号占位符 5"/>
          <p:cNvSpPr txBox="1">
            <a:spLocks noGrp="1"/>
          </p:cNvSpPr>
          <p:nvPr/>
        </p:nvSpPr>
        <p:spPr>
          <a:xfrm>
            <a:off x="4114800" y="6351905"/>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ahoma" panose="020B0604030504040204" pitchFamily="2" charset="0"/>
              </a:rPr>
            </a:fld>
            <a:endParaRPr lang="zh-CN" altLang="en-US" sz="1100">
              <a:solidFill>
                <a:srgbClr val="636363"/>
              </a:solidFill>
              <a:latin typeface="Tahoma" panose="020B0604030504040204" pitchFamily="2" charset="0"/>
            </a:endParaRPr>
          </a:p>
        </p:txBody>
      </p:sp>
      <p:pic>
        <p:nvPicPr>
          <p:cNvPr id="3" name="图片 -2147482624" descr="险峰标志-1"/>
          <p:cNvPicPr>
            <a:picLocks noChangeAspect="1"/>
          </p:cNvPicPr>
          <p:nvPr/>
        </p:nvPicPr>
        <p:blipFill>
          <a:blip r:embed="rId2"/>
          <a:srcRect l="7938" r="23813" b="30956"/>
          <a:stretch>
            <a:fillRect/>
          </a:stretch>
        </p:blipFill>
        <p:spPr>
          <a:xfrm>
            <a:off x="109855" y="155575"/>
            <a:ext cx="650875" cy="511175"/>
          </a:xfrm>
          <a:prstGeom prst="rect">
            <a:avLst/>
          </a:prstGeom>
          <a:noFill/>
          <a:ln w="9525">
            <a:noFill/>
          </a:ln>
        </p:spPr>
      </p:pic>
      <p:pic>
        <p:nvPicPr>
          <p:cNvPr id="2" name="图片 1"/>
          <p:cNvPicPr>
            <a:picLocks noChangeAspect="1"/>
          </p:cNvPicPr>
          <p:nvPr/>
        </p:nvPicPr>
        <p:blipFill>
          <a:blip r:embed="rId3"/>
          <a:stretch>
            <a:fillRect/>
          </a:stretch>
        </p:blipFill>
        <p:spPr>
          <a:xfrm>
            <a:off x="495300" y="3829685"/>
            <a:ext cx="3893820" cy="2616200"/>
          </a:xfrm>
          <a:prstGeom prst="rect">
            <a:avLst/>
          </a:prstGeom>
        </p:spPr>
      </p:pic>
      <p:sp>
        <p:nvSpPr>
          <p:cNvPr id="9" name="Rectangle 2"/>
          <p:cNvSpPr txBox="1"/>
          <p:nvPr/>
        </p:nvSpPr>
        <p:spPr>
          <a:xfrm>
            <a:off x="685037" y="155575"/>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Xianfeng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3"/>
          <p:cNvSpPr txBox="1"/>
          <p:nvPr/>
        </p:nvSpPr>
        <p:spPr>
          <a:xfrm>
            <a:off x="227965" y="1042670"/>
            <a:ext cx="8397875" cy="5593715"/>
          </a:xfrm>
          <a:prstGeom prst="rect">
            <a:avLst/>
          </a:prstGeom>
          <a:noFill/>
          <a:ln w="9525">
            <a:noFill/>
          </a:ln>
        </p:spPr>
        <p:txBody>
          <a:bodyPr/>
          <a:lstStyle/>
          <a:p>
            <a:pPr marL="342900" indent="-342900" algn="just" eaLnBrk="1" hangingPunct="1">
              <a:lnSpc>
                <a:spcPct val="120000"/>
              </a:lnSpc>
              <a:spcBef>
                <a:spcPts val="480"/>
              </a:spcBef>
              <a:spcAft>
                <a:spcPts val="480"/>
              </a:spcAft>
              <a:buClr>
                <a:schemeClr val="tx2"/>
              </a:buClr>
              <a:buSzPct val="50000"/>
            </a:pPr>
            <a:r>
              <a:rPr lang="zh-CN" altLang="en-US" sz="2000" b="1" dirty="0">
                <a:latin typeface="Times New Roman" panose="02020603050405020304" pitchFamily="18" charset="0"/>
                <a:ea typeface="Times New Roman" panose="02020603050405020304"/>
                <a:cs typeface="Times New Roman" panose="02020603050405020304" pitchFamily="18" charset="0"/>
                <a:sym typeface="+mn-ea"/>
              </a:rPr>
              <a:t>I. Company Overview</a:t>
            </a:r>
            <a:endParaRPr lang="zh-CN" altLang="en-US" sz="2000" b="1" dirty="0">
              <a:latin typeface="Times New Roman" panose="02020603050405020304" pitchFamily="18" charset="0"/>
              <a:ea typeface="Times New Roman" panose="02020603050405020304"/>
              <a:cs typeface="Times New Roman" panose="02020603050405020304" pitchFamily="18" charset="0"/>
              <a:sym typeface="+mn-ea"/>
            </a:endParaRPr>
          </a:p>
          <a:p>
            <a:pPr marL="198120" indent="457200" algn="just" eaLnBrk="1" hangingPunct="1">
              <a:lnSpc>
                <a:spcPct val="120000"/>
              </a:lnSpc>
              <a:spcBef>
                <a:spcPct val="0"/>
              </a:spcBef>
              <a:buClr>
                <a:schemeClr val="tx2"/>
              </a:buClr>
              <a:buSzPct val="50000"/>
            </a:pPr>
            <a:r>
              <a:rPr lang="zh-CN" altLang="en-US" sz="1400" dirty="0">
                <a:latin typeface="Times New Roman" panose="02020603050405020304" pitchFamily="18" charset="0"/>
                <a:ea typeface="Times New Roman" panose="02020603050405020304"/>
                <a:cs typeface="Times New Roman" panose="02020603050405020304" pitchFamily="18" charset="0"/>
                <a:sym typeface="+mn-ea"/>
              </a:rPr>
              <a:t>During the period, the company continuously improved the construction of management system according to the requirements of modern enterprise development, and successively established ISO9001 total quality management system and ISO10012 measurement management system. At the same time, it attached importance to the leading role of science and technology as the first productive force, and being among the first batch to achieve certification of national enterprise technology center. Encouraging technological innovation to drive sustained development, it has become the drafting and revising entity for industry standards in domestic roll grinder and centerless grinding machine. Its CNC grinding machine products have been awarded the title of China Top Brand. Riding the wave of extraordinary growth in the domestic metallurgical rolling industry, the company entered a golden period of rapid expansion. Through mergers and acquisitions of multiple enterprises such as Huaxi Brick and Tile Factory, Qianguang Aluminum Products Factory, and Guiyang Pressure Casting Factory, it established Guizhou Xianfeng Industrial Co., Ltd., becoming a benchmark enterprise in the machine tool industry with remarkable strength. Its products have long held a leading market share, successfully filling domestic gaps with a variety of specifications, thus saving significant foreign exchange resources for China and making indispensable contributions to the development of related industries.</a:t>
            </a:r>
            <a:endParaRPr lang="zh-CN" altLang="en-US" sz="1400" dirty="0">
              <a:latin typeface="Times New Roman" panose="02020603050405020304" pitchFamily="18" charset="0"/>
              <a:ea typeface="Times New Roman" panose="02020603050405020304"/>
              <a:cs typeface="Times New Roman" panose="02020603050405020304" pitchFamily="18" charset="0"/>
              <a:sym typeface="+mn-ea"/>
            </a:endParaRPr>
          </a:p>
        </p:txBody>
      </p:sp>
      <p:sp>
        <p:nvSpPr>
          <p:cNvPr id="14339" name="灯片编号占位符 5"/>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ahoma" panose="020B0604030504040204" pitchFamily="2" charset="0"/>
              </a:rPr>
            </a:fld>
            <a:endParaRPr lang="zh-CN" altLang="en-US" sz="1100">
              <a:solidFill>
                <a:srgbClr val="636363"/>
              </a:solidFill>
              <a:latin typeface="Tahoma" panose="020B0604030504040204" pitchFamily="2" charset="0"/>
            </a:endParaRPr>
          </a:p>
        </p:txBody>
      </p:sp>
      <p:pic>
        <p:nvPicPr>
          <p:cNvPr id="3" name="图片 -2147482624" descr="险峰标志-1"/>
          <p:cNvPicPr>
            <a:picLocks noChangeAspect="1"/>
          </p:cNvPicPr>
          <p:nvPr/>
        </p:nvPicPr>
        <p:blipFill>
          <a:blip r:embed="rId1"/>
          <a:srcRect l="7938" r="23813" b="30956"/>
          <a:stretch>
            <a:fillRect/>
          </a:stretch>
        </p:blipFill>
        <p:spPr>
          <a:xfrm>
            <a:off x="123825" y="155575"/>
            <a:ext cx="650875" cy="511175"/>
          </a:xfrm>
          <a:prstGeom prst="rect">
            <a:avLst/>
          </a:prstGeom>
          <a:noFill/>
          <a:ln w="9525">
            <a:noFill/>
          </a:ln>
        </p:spPr>
      </p:pic>
      <p:sp>
        <p:nvSpPr>
          <p:cNvPr id="6" name="Rectangle 2"/>
          <p:cNvSpPr txBox="1"/>
          <p:nvPr/>
        </p:nvSpPr>
        <p:spPr>
          <a:xfrm>
            <a:off x="685037" y="155575"/>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Xianfeng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3"/>
          <p:cNvSpPr txBox="1"/>
          <p:nvPr/>
        </p:nvSpPr>
        <p:spPr>
          <a:xfrm>
            <a:off x="227965" y="1042670"/>
            <a:ext cx="8397875" cy="5593715"/>
          </a:xfrm>
          <a:prstGeom prst="rect">
            <a:avLst/>
          </a:prstGeom>
          <a:noFill/>
          <a:ln w="9525">
            <a:noFill/>
          </a:ln>
        </p:spPr>
        <p:txBody>
          <a:bodyPr/>
          <a:lstStyle/>
          <a:p>
            <a:pPr marL="342900" indent="-342900" algn="just" eaLnBrk="1" hangingPunct="1">
              <a:lnSpc>
                <a:spcPct val="150000"/>
              </a:lnSpc>
              <a:spcBef>
                <a:spcPts val="600"/>
              </a:spcBef>
              <a:spcAft>
                <a:spcPts val="600"/>
              </a:spcAft>
              <a:buClr>
                <a:schemeClr val="tx2"/>
              </a:buClr>
              <a:buSzPct val="50000"/>
            </a:pPr>
            <a:r>
              <a:rPr lang="zh-CN" altLang="en-US" sz="2400">
                <a:latin typeface="宋体" panose="02010600030101010101" pitchFamily="2" charset="-122"/>
                <a:cs typeface="宋体" panose="02010600030101010101" pitchFamily="2" charset="-122"/>
              </a:rPr>
              <a:t>                                              </a:t>
            </a:r>
            <a:endParaRPr lang="zh-CN" altLang="en-US" sz="2000" b="1">
              <a:latin typeface="宋体" panose="02010600030101010101" pitchFamily="2" charset="-122"/>
              <a:cs typeface="宋体" panose="02010600030101010101" pitchFamily="2" charset="-122"/>
            </a:endParaRPr>
          </a:p>
        </p:txBody>
      </p:sp>
      <p:sp>
        <p:nvSpPr>
          <p:cNvPr id="14339" name="灯片编号占位符 5"/>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ahoma" panose="020B0604030504040204" pitchFamily="2" charset="0"/>
              </a:rPr>
            </a:fld>
            <a:endParaRPr lang="zh-CN" altLang="en-US" sz="1100">
              <a:solidFill>
                <a:srgbClr val="636363"/>
              </a:solidFill>
              <a:latin typeface="Tahoma" panose="020B0604030504040204" pitchFamily="2" charset="0"/>
            </a:endParaRPr>
          </a:p>
        </p:txBody>
      </p:sp>
      <p:pic>
        <p:nvPicPr>
          <p:cNvPr id="3" name="图片 -2147482624" descr="险峰标志-1"/>
          <p:cNvPicPr>
            <a:picLocks noChangeAspect="1"/>
          </p:cNvPicPr>
          <p:nvPr/>
        </p:nvPicPr>
        <p:blipFill>
          <a:blip r:embed="rId1"/>
          <a:srcRect l="7938" r="23813" b="30956"/>
          <a:stretch>
            <a:fillRect/>
          </a:stretch>
        </p:blipFill>
        <p:spPr>
          <a:xfrm>
            <a:off x="130810" y="155575"/>
            <a:ext cx="650875" cy="511175"/>
          </a:xfrm>
          <a:prstGeom prst="rect">
            <a:avLst/>
          </a:prstGeom>
          <a:noFill/>
          <a:ln w="9525">
            <a:noFill/>
          </a:ln>
        </p:spPr>
      </p:pic>
      <p:pic>
        <p:nvPicPr>
          <p:cNvPr id="8" name="图片 7"/>
          <p:cNvPicPr>
            <a:picLocks noChangeAspect="1"/>
          </p:cNvPicPr>
          <p:nvPr/>
        </p:nvPicPr>
        <p:blipFill>
          <a:blip r:embed="rId2"/>
          <a:stretch>
            <a:fillRect/>
          </a:stretch>
        </p:blipFill>
        <p:spPr>
          <a:xfrm>
            <a:off x="4831080" y="4237355"/>
            <a:ext cx="3759200" cy="2399030"/>
          </a:xfrm>
          <a:prstGeom prst="rect">
            <a:avLst/>
          </a:prstGeom>
        </p:spPr>
      </p:pic>
      <p:pic>
        <p:nvPicPr>
          <p:cNvPr id="10" name="图片 9"/>
          <p:cNvPicPr>
            <a:picLocks noChangeAspect="1"/>
          </p:cNvPicPr>
          <p:nvPr/>
        </p:nvPicPr>
        <p:blipFill>
          <a:blip r:embed="rId3"/>
          <a:stretch>
            <a:fillRect/>
          </a:stretch>
        </p:blipFill>
        <p:spPr>
          <a:xfrm>
            <a:off x="436880" y="1553845"/>
            <a:ext cx="3757295" cy="2397760"/>
          </a:xfrm>
          <a:prstGeom prst="rect">
            <a:avLst/>
          </a:prstGeom>
        </p:spPr>
      </p:pic>
      <p:pic>
        <p:nvPicPr>
          <p:cNvPr id="11" name="图片 10"/>
          <p:cNvPicPr>
            <a:picLocks noChangeAspect="1"/>
          </p:cNvPicPr>
          <p:nvPr/>
        </p:nvPicPr>
        <p:blipFill>
          <a:blip r:embed="rId4"/>
          <a:stretch>
            <a:fillRect/>
          </a:stretch>
        </p:blipFill>
        <p:spPr>
          <a:xfrm>
            <a:off x="4831080" y="1553845"/>
            <a:ext cx="3794760" cy="2421890"/>
          </a:xfrm>
          <a:prstGeom prst="rect">
            <a:avLst/>
          </a:prstGeom>
        </p:spPr>
      </p:pic>
      <p:pic>
        <p:nvPicPr>
          <p:cNvPr id="12" name="图片 11"/>
          <p:cNvPicPr>
            <a:picLocks noChangeAspect="1"/>
          </p:cNvPicPr>
          <p:nvPr/>
        </p:nvPicPr>
        <p:blipFill>
          <a:blip r:embed="rId5"/>
          <a:stretch>
            <a:fillRect/>
          </a:stretch>
        </p:blipFill>
        <p:spPr>
          <a:xfrm>
            <a:off x="436880" y="4182110"/>
            <a:ext cx="3677285" cy="2454275"/>
          </a:xfrm>
          <a:prstGeom prst="rect">
            <a:avLst/>
          </a:prstGeom>
        </p:spPr>
      </p:pic>
      <p:sp>
        <p:nvSpPr>
          <p:cNvPr id="13" name="Rectangle 2"/>
          <p:cNvSpPr txBox="1"/>
          <p:nvPr/>
        </p:nvSpPr>
        <p:spPr>
          <a:xfrm>
            <a:off x="685037" y="155575"/>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Xianfeng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3"/>
          <p:cNvSpPr txBox="1"/>
          <p:nvPr/>
        </p:nvSpPr>
        <p:spPr>
          <a:xfrm>
            <a:off x="318770" y="1042670"/>
            <a:ext cx="8773795" cy="5593715"/>
          </a:xfrm>
          <a:prstGeom prst="rect">
            <a:avLst/>
          </a:prstGeom>
          <a:noFill/>
          <a:ln w="9525">
            <a:noFill/>
          </a:ln>
        </p:spPr>
        <p:txBody>
          <a:bodyPr/>
          <a:lstStyle/>
          <a:p>
            <a:pPr marL="342900" indent="-342900" algn="just" eaLnBrk="1" hangingPunct="1">
              <a:lnSpc>
                <a:spcPct val="150000"/>
              </a:lnSpc>
              <a:spcBef>
                <a:spcPts val="600"/>
              </a:spcBef>
              <a:spcAft>
                <a:spcPts val="600"/>
              </a:spcAft>
              <a:buClr>
                <a:schemeClr val="tx2"/>
              </a:buClr>
              <a:buSzPct val="50000"/>
            </a:pPr>
            <a:r>
              <a:rPr lang="zh-CN" altLang="en-US" sz="2400">
                <a:latin typeface="宋体" panose="02010600030101010101" pitchFamily="2" charset="-122"/>
                <a:cs typeface="宋体" panose="02010600030101010101" pitchFamily="2" charset="-122"/>
              </a:rPr>
              <a:t>                                              </a:t>
            </a:r>
            <a:endParaRPr lang="zh-CN" altLang="en-US" sz="2000" b="1">
              <a:latin typeface="宋体" panose="02010600030101010101" pitchFamily="2" charset="-122"/>
              <a:cs typeface="宋体" panose="02010600030101010101" pitchFamily="2" charset="-122"/>
            </a:endParaRPr>
          </a:p>
        </p:txBody>
      </p:sp>
      <p:sp>
        <p:nvSpPr>
          <p:cNvPr id="14339" name="灯片编号占位符 5"/>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ahoma" panose="020B0604030504040204" pitchFamily="2" charset="0"/>
              </a:rPr>
            </a:fld>
            <a:endParaRPr lang="zh-CN" altLang="en-US" sz="1100">
              <a:solidFill>
                <a:srgbClr val="636363"/>
              </a:solidFill>
              <a:latin typeface="Tahoma" panose="020B0604030504040204" pitchFamily="2" charset="0"/>
            </a:endParaRPr>
          </a:p>
        </p:txBody>
      </p:sp>
      <p:pic>
        <p:nvPicPr>
          <p:cNvPr id="3" name="图片 -2147482624" descr="险峰标志-1"/>
          <p:cNvPicPr>
            <a:picLocks noChangeAspect="1"/>
          </p:cNvPicPr>
          <p:nvPr/>
        </p:nvPicPr>
        <p:blipFill>
          <a:blip r:embed="rId1"/>
          <a:srcRect l="7938" r="23813" b="30956"/>
          <a:stretch>
            <a:fillRect/>
          </a:stretch>
        </p:blipFill>
        <p:spPr>
          <a:xfrm>
            <a:off x="96520" y="155575"/>
            <a:ext cx="650875" cy="511175"/>
          </a:xfrm>
          <a:prstGeom prst="rect">
            <a:avLst/>
          </a:prstGeom>
          <a:noFill/>
          <a:ln w="9525">
            <a:noFill/>
          </a:ln>
        </p:spPr>
      </p:pic>
      <p:pic>
        <p:nvPicPr>
          <p:cNvPr id="9" name="图片 8"/>
          <p:cNvPicPr>
            <a:picLocks noChangeAspect="1"/>
          </p:cNvPicPr>
          <p:nvPr/>
        </p:nvPicPr>
        <p:blipFill>
          <a:blip r:embed="rId2"/>
          <a:srcRect l="6603" t="2639"/>
          <a:stretch>
            <a:fillRect/>
          </a:stretch>
        </p:blipFill>
        <p:spPr>
          <a:xfrm>
            <a:off x="4752340" y="1043305"/>
            <a:ext cx="4148455" cy="2886710"/>
          </a:xfrm>
          <a:prstGeom prst="rect">
            <a:avLst/>
          </a:prstGeom>
        </p:spPr>
      </p:pic>
      <p:pic>
        <p:nvPicPr>
          <p:cNvPr id="2" name="图片 1"/>
          <p:cNvPicPr>
            <a:picLocks noChangeAspect="1"/>
          </p:cNvPicPr>
          <p:nvPr/>
        </p:nvPicPr>
        <p:blipFill>
          <a:blip r:embed="rId3"/>
          <a:stretch>
            <a:fillRect/>
          </a:stretch>
        </p:blipFill>
        <p:spPr>
          <a:xfrm>
            <a:off x="227965" y="4177030"/>
            <a:ext cx="3434080" cy="2223770"/>
          </a:xfrm>
          <a:prstGeom prst="rect">
            <a:avLst/>
          </a:prstGeom>
        </p:spPr>
      </p:pic>
      <p:pic>
        <p:nvPicPr>
          <p:cNvPr id="4" name="图片 3"/>
          <p:cNvPicPr>
            <a:picLocks noChangeAspect="1"/>
          </p:cNvPicPr>
          <p:nvPr/>
        </p:nvPicPr>
        <p:blipFill>
          <a:blip r:embed="rId4"/>
          <a:srcRect l="20999" r="9370"/>
          <a:stretch>
            <a:fillRect/>
          </a:stretch>
        </p:blipFill>
        <p:spPr>
          <a:xfrm>
            <a:off x="2345690" y="4177030"/>
            <a:ext cx="2406650" cy="2223770"/>
          </a:xfrm>
          <a:prstGeom prst="rect">
            <a:avLst/>
          </a:prstGeom>
        </p:spPr>
      </p:pic>
      <p:pic>
        <p:nvPicPr>
          <p:cNvPr id="6" name="图片 5"/>
          <p:cNvPicPr>
            <a:picLocks noChangeAspect="1"/>
          </p:cNvPicPr>
          <p:nvPr/>
        </p:nvPicPr>
        <p:blipFill>
          <a:blip r:embed="rId5"/>
          <a:srcRect l="12505"/>
          <a:stretch>
            <a:fillRect/>
          </a:stretch>
        </p:blipFill>
        <p:spPr>
          <a:xfrm>
            <a:off x="4473575" y="4177030"/>
            <a:ext cx="2825750" cy="2223770"/>
          </a:xfrm>
          <a:prstGeom prst="rect">
            <a:avLst/>
          </a:prstGeom>
        </p:spPr>
      </p:pic>
      <p:pic>
        <p:nvPicPr>
          <p:cNvPr id="7" name="图片 6" descr="截图20190410200122"/>
          <p:cNvPicPr>
            <a:picLocks noChangeAspect="1"/>
          </p:cNvPicPr>
          <p:nvPr/>
        </p:nvPicPr>
        <p:blipFill>
          <a:blip r:embed="rId6"/>
          <a:srcRect l="21337" t="9160" r="16972" b="7874"/>
          <a:stretch>
            <a:fillRect/>
          </a:stretch>
        </p:blipFill>
        <p:spPr>
          <a:xfrm>
            <a:off x="6631940" y="4177030"/>
            <a:ext cx="2460625" cy="2223770"/>
          </a:xfrm>
          <a:prstGeom prst="rect">
            <a:avLst/>
          </a:prstGeom>
        </p:spPr>
      </p:pic>
      <p:pic>
        <p:nvPicPr>
          <p:cNvPr id="8" name="图片 7" descr="DSC_3974wps图片"/>
          <p:cNvPicPr>
            <a:picLocks noChangeAspect="1"/>
          </p:cNvPicPr>
          <p:nvPr/>
        </p:nvPicPr>
        <p:blipFill>
          <a:blip r:embed="rId7"/>
          <a:srcRect l="4127" t="8822" r="15360"/>
          <a:stretch>
            <a:fillRect/>
          </a:stretch>
        </p:blipFill>
        <p:spPr>
          <a:xfrm>
            <a:off x="318770" y="1043305"/>
            <a:ext cx="3832860" cy="2886075"/>
          </a:xfrm>
          <a:prstGeom prst="rect">
            <a:avLst/>
          </a:prstGeom>
        </p:spPr>
      </p:pic>
      <p:sp>
        <p:nvSpPr>
          <p:cNvPr id="12" name="Rectangle 2"/>
          <p:cNvSpPr txBox="1"/>
          <p:nvPr/>
        </p:nvSpPr>
        <p:spPr>
          <a:xfrm>
            <a:off x="685037" y="155575"/>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Xianfeng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3"/>
          <p:cNvSpPr txBox="1"/>
          <p:nvPr/>
        </p:nvSpPr>
        <p:spPr>
          <a:xfrm>
            <a:off x="227965" y="1109345"/>
            <a:ext cx="8487410" cy="5394325"/>
          </a:xfrm>
          <a:prstGeom prst="rect">
            <a:avLst/>
          </a:prstGeom>
          <a:noFill/>
          <a:ln w="9525">
            <a:noFill/>
          </a:ln>
        </p:spPr>
        <p:txBody>
          <a:bodyPr/>
          <a:lstStyle/>
          <a:p>
            <a:pPr eaLnBrk="1" hangingPunct="1">
              <a:lnSpc>
                <a:spcPct val="120000"/>
              </a:lnSpc>
              <a:spcBef>
                <a:spcPts val="480"/>
              </a:spcBef>
              <a:spcAft>
                <a:spcPts val="480"/>
              </a:spcAft>
              <a:buClr>
                <a:srgbClr val="002060"/>
              </a:buClr>
              <a:buSzPct val="50000"/>
              <a:buFont typeface="Wingdings" panose="05000000000000000000" pitchFamily="2" charset="2"/>
            </a:pPr>
            <a:r>
              <a:rPr lang="zh-CN" altLang="en-US" sz="2000" b="1" dirty="0">
                <a:solidFill>
                  <a:schemeClr val="tx1"/>
                </a:solidFill>
                <a:latin typeface="Times New Roman" panose="02020603050405020304" pitchFamily="18" charset="0"/>
                <a:ea typeface="Times New Roman" panose="02020603050405020304"/>
                <a:cs typeface="Times New Roman" panose="02020603050405020304" pitchFamily="18" charset="0"/>
                <a:sym typeface="+mn-ea"/>
              </a:rPr>
              <a:t>I. Company Overview</a:t>
            </a:r>
            <a:endParaRPr lang="zh-CN" altLang="en-US" sz="2000" b="1" dirty="0">
              <a:solidFill>
                <a:schemeClr val="tx1"/>
              </a:solidFill>
              <a:latin typeface="Times New Roman" panose="02020603050405020304" pitchFamily="18" charset="0"/>
              <a:ea typeface="Times New Roman" panose="02020603050405020304"/>
              <a:cs typeface="Times New Roman" panose="02020603050405020304" pitchFamily="18" charset="0"/>
              <a:sym typeface="+mn-ea"/>
            </a:endParaRPr>
          </a:p>
          <a:p>
            <a:pPr marL="17780" eaLnBrk="1" hangingPunct="1">
              <a:lnSpc>
                <a:spcPct val="120000"/>
              </a:lnSpc>
              <a:spcBef>
                <a:spcPct val="0"/>
              </a:spcBef>
              <a:buClr>
                <a:srgbClr val="002060"/>
              </a:buClr>
              <a:buSzPct val="50000"/>
              <a:buFont typeface="Wingdings" panose="05000000000000000000" pitchFamily="2" charset="2"/>
            </a:pPr>
            <a:r>
              <a:rPr lang="en-US" altLang="zh-CN" sz="1600" dirty="0">
                <a:latin typeface="Times New Roman" panose="02020603050405020304" pitchFamily="18" charset="0"/>
                <a:ea typeface="Times New Roman" panose="02020603050405020304"/>
                <a:cs typeface="Times New Roman" panose="02020603050405020304" pitchFamily="18" charset="0"/>
              </a:rPr>
              <a:t>4. Adjustment stage (2010)</a:t>
            </a:r>
            <a:endParaRPr lang="en-US" altLang="zh-CN" sz="1600" dirty="0">
              <a:latin typeface="Times New Roman" panose="02020603050405020304" pitchFamily="18" charset="0"/>
              <a:ea typeface="Times New Roman" panose="02020603050405020304"/>
              <a:cs typeface="Times New Roman" panose="02020603050405020304" pitchFamily="18" charset="0"/>
            </a:endParaRPr>
          </a:p>
          <a:p>
            <a:pPr marL="17780" algn="just" eaLnBrk="1" hangingPunct="1">
              <a:lnSpc>
                <a:spcPct val="120000"/>
              </a:lnSpc>
              <a:spcBef>
                <a:spcPct val="0"/>
              </a:spcBef>
              <a:buClr>
                <a:schemeClr val="tx2"/>
              </a:buClr>
              <a:buSzPct val="50000"/>
              <a:buFont typeface="Wingdings 2" panose="05020102010507070707" pitchFamily="2" charset="2"/>
            </a:pPr>
            <a:r>
              <a:rPr lang="en-US" altLang="zh-CN" sz="1600" dirty="0">
                <a:latin typeface="Times New Roman" panose="02020603050405020304" pitchFamily="18" charset="0"/>
                <a:ea typeface="Times New Roman" panose="02020603050405020304"/>
                <a:cs typeface="Times New Roman" panose="02020603050405020304" pitchFamily="18" charset="0"/>
              </a:rPr>
              <a:t>In 2009, in order to meet the needs of the restructuring of state-owned enterprises, the Company established Guiyang </a:t>
            </a:r>
            <a:r>
              <a:rPr lang="en-US" altLang="zh-CN" sz="1600" dirty="0" err="1">
                <a:latin typeface="Times New Roman" panose="02020603050405020304" pitchFamily="18" charset="0"/>
                <a:ea typeface="Times New Roman" panose="02020603050405020304"/>
                <a:cs typeface="Times New Roman" panose="02020603050405020304" pitchFamily="18" charset="0"/>
              </a:rPr>
              <a:t>Xianfeng</a:t>
            </a:r>
            <a:r>
              <a:rPr lang="en-US" altLang="zh-CN" sz="1600" dirty="0">
                <a:latin typeface="Times New Roman" panose="02020603050405020304" pitchFamily="18" charset="0"/>
                <a:ea typeface="Times New Roman" panose="02020603050405020304"/>
                <a:cs typeface="Times New Roman" panose="02020603050405020304" pitchFamily="18" charset="0"/>
              </a:rPr>
              <a:t> Machine Tool Co., Ltd. with the transfer of all assets of </a:t>
            </a:r>
            <a:r>
              <a:rPr lang="en-US" altLang="zh-CN" sz="1600" dirty="0" err="1">
                <a:latin typeface="Times New Roman" panose="02020603050405020304" pitchFamily="18" charset="0"/>
                <a:ea typeface="Times New Roman" panose="02020603050405020304"/>
                <a:cs typeface="Times New Roman" panose="02020603050405020304" pitchFamily="18" charset="0"/>
              </a:rPr>
              <a:t>Xianfeng</a:t>
            </a:r>
            <a:r>
              <a:rPr lang="en-US" altLang="zh-CN" sz="1600" dirty="0">
                <a:latin typeface="Times New Roman" panose="02020603050405020304" pitchFamily="18" charset="0"/>
                <a:ea typeface="Times New Roman" panose="02020603050405020304"/>
                <a:cs typeface="Times New Roman" panose="02020603050405020304" pitchFamily="18" charset="0"/>
              </a:rPr>
              <a:t> Machine Tool Factory. Since 2010, the Company invested </a:t>
            </a:r>
            <a:r>
              <a:rPr lang="en-US" altLang="zh-CN" sz="1600" dirty="0" err="1">
                <a:latin typeface="Times New Roman" panose="02020603050405020304" pitchFamily="18" charset="0"/>
                <a:ea typeface="Times New Roman" panose="02020603050405020304"/>
                <a:cs typeface="Times New Roman" panose="02020603050405020304" pitchFamily="18" charset="0"/>
              </a:rPr>
              <a:t>RMB</a:t>
            </a:r>
            <a:r>
              <a:rPr lang="en-US" altLang="zh-CN" sz="1600" dirty="0">
                <a:latin typeface="Times New Roman" panose="02020603050405020304" pitchFamily="18" charset="0"/>
                <a:ea typeface="Times New Roman" panose="02020603050405020304"/>
                <a:cs typeface="Times New Roman" panose="02020603050405020304" pitchFamily="18" charset="0"/>
              </a:rPr>
              <a:t> 570 million to start the construction of </a:t>
            </a:r>
            <a:r>
              <a:rPr lang="en-US" altLang="zh-CN" sz="1600" dirty="0" err="1">
                <a:latin typeface="Times New Roman" panose="02020603050405020304" pitchFamily="18" charset="0"/>
                <a:ea typeface="Times New Roman" panose="02020603050405020304"/>
                <a:cs typeface="Times New Roman" panose="02020603050405020304" pitchFamily="18" charset="0"/>
              </a:rPr>
              <a:t>Xiaomeng</a:t>
            </a:r>
            <a:r>
              <a:rPr lang="en-US" altLang="zh-CN" sz="1600" dirty="0">
                <a:latin typeface="Times New Roman" panose="02020603050405020304" pitchFamily="18" charset="0"/>
                <a:ea typeface="Times New Roman" panose="02020603050405020304"/>
                <a:cs typeface="Times New Roman" panose="02020603050405020304" pitchFamily="18" charset="0"/>
              </a:rPr>
              <a:t> Industrial Park of Guiyang </a:t>
            </a:r>
            <a:r>
              <a:rPr lang="en-US" altLang="zh-CN" sz="1600" dirty="0" err="1">
                <a:latin typeface="Times New Roman" panose="02020603050405020304" pitchFamily="18" charset="0"/>
                <a:ea typeface="Times New Roman" panose="02020603050405020304"/>
                <a:cs typeface="Times New Roman" panose="02020603050405020304" pitchFamily="18" charset="0"/>
              </a:rPr>
              <a:t>Xianfeng</a:t>
            </a:r>
            <a:r>
              <a:rPr lang="en-US" altLang="zh-CN" sz="1600" dirty="0">
                <a:latin typeface="Times New Roman" panose="02020603050405020304" pitchFamily="18" charset="0"/>
                <a:ea typeface="Times New Roman" panose="02020603050405020304"/>
                <a:cs typeface="Times New Roman" panose="02020603050405020304" pitchFamily="18" charset="0"/>
              </a:rPr>
              <a:t> Machine Tool Co., Ltd. to expand its capacity in other places. Due to the major misjudgment of the development trend of the industry, under the condition that the construction fund is not fully provided, the project construction was promoted by forced lending, which led a serious hidden danger for the subsequent development of the Company. During that period, the primary industries utilizing our products faced a severe overcapacity issue, leading to a sharp decline in demand. Under dual pressures, businesses encountered significant challenges in operations. Ultimately, with strong support from the Guiyang Municipal Party Committee and Government, the financial crisis brought about by the </a:t>
            </a:r>
            <a:r>
              <a:rPr lang="en-US" altLang="zh-CN" sz="1600" dirty="0" err="1">
                <a:latin typeface="Times New Roman" panose="02020603050405020304" pitchFamily="18" charset="0"/>
                <a:ea typeface="Times New Roman" panose="02020603050405020304"/>
                <a:cs typeface="Times New Roman" panose="02020603050405020304" pitchFamily="18" charset="0"/>
              </a:rPr>
              <a:t>Xiaomeng</a:t>
            </a:r>
            <a:r>
              <a:rPr lang="en-US" altLang="zh-CN" sz="1600" dirty="0">
                <a:latin typeface="Times New Roman" panose="02020603050405020304" pitchFamily="18" charset="0"/>
                <a:ea typeface="Times New Roman" panose="02020603050405020304"/>
                <a:cs typeface="Times New Roman" panose="02020603050405020304" pitchFamily="18" charset="0"/>
              </a:rPr>
              <a:t> project was successfully resolved. As the industry market gradually recovered in 2016, the company once again welcomed a new round of development opportunities.</a:t>
            </a:r>
            <a:endParaRPr lang="en-US" altLang="zh-CN" sz="1600" dirty="0">
              <a:latin typeface="Times New Roman" panose="02020603050405020304" pitchFamily="18" charset="0"/>
              <a:ea typeface="Times New Roman" panose="02020603050405020304"/>
              <a:cs typeface="Times New Roman" panose="02020603050405020304" pitchFamily="18" charset="0"/>
            </a:endParaRPr>
          </a:p>
          <a:p>
            <a:pPr marL="342900" indent="-342900" algn="just" eaLnBrk="1" hangingPunct="1">
              <a:lnSpc>
                <a:spcPct val="64000"/>
              </a:lnSpc>
              <a:spcBef>
                <a:spcPct val="16000"/>
              </a:spcBef>
              <a:buClr>
                <a:schemeClr val="tx2"/>
              </a:buClr>
              <a:buSzPct val="50000"/>
            </a:pPr>
            <a:endParaRPr lang="zh-CN" altLang="en-US" sz="2000" b="1" dirty="0">
              <a:latin typeface="Times New Roman" panose="02020603050405020304" pitchFamily="18" charset="0"/>
              <a:cs typeface="Times New Roman" panose="02020603050405020304" pitchFamily="18" charset="0"/>
            </a:endParaRPr>
          </a:p>
        </p:txBody>
      </p:sp>
      <p:sp>
        <p:nvSpPr>
          <p:cNvPr id="14339" name="灯片编号占位符 5"/>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ahoma" panose="020B0604030504040204" pitchFamily="2" charset="0"/>
              </a:rPr>
            </a:fld>
            <a:endParaRPr lang="zh-CN" altLang="en-US" sz="1100">
              <a:solidFill>
                <a:srgbClr val="636363"/>
              </a:solidFill>
              <a:latin typeface="Tahoma" panose="020B0604030504040204" pitchFamily="2" charset="0"/>
            </a:endParaRPr>
          </a:p>
        </p:txBody>
      </p:sp>
      <p:pic>
        <p:nvPicPr>
          <p:cNvPr id="3" name="图片 -2147482624" descr="险峰标志-1"/>
          <p:cNvPicPr>
            <a:picLocks noChangeAspect="1"/>
          </p:cNvPicPr>
          <p:nvPr/>
        </p:nvPicPr>
        <p:blipFill>
          <a:blip r:embed="rId1"/>
          <a:srcRect l="7938" r="23813" b="30956"/>
          <a:stretch>
            <a:fillRect/>
          </a:stretch>
        </p:blipFill>
        <p:spPr>
          <a:xfrm>
            <a:off x="123825" y="155575"/>
            <a:ext cx="650875" cy="511175"/>
          </a:xfrm>
          <a:prstGeom prst="rect">
            <a:avLst/>
          </a:prstGeom>
          <a:noFill/>
          <a:ln w="9525">
            <a:noFill/>
          </a:ln>
        </p:spPr>
      </p:pic>
      <p:sp>
        <p:nvSpPr>
          <p:cNvPr id="6" name="Rectangle 2"/>
          <p:cNvSpPr txBox="1"/>
          <p:nvPr/>
        </p:nvSpPr>
        <p:spPr>
          <a:xfrm>
            <a:off x="685037" y="155575"/>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Xianfeng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灯片编号占位符 5"/>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ahoma" panose="020B0604030504040204" pitchFamily="2" charset="0"/>
              </a:rPr>
            </a:fld>
            <a:endParaRPr lang="zh-CN" altLang="en-US" sz="1100">
              <a:solidFill>
                <a:srgbClr val="636363"/>
              </a:solidFill>
              <a:latin typeface="Tahoma" panose="020B0604030504040204" pitchFamily="2" charset="0"/>
            </a:endParaRPr>
          </a:p>
        </p:txBody>
      </p:sp>
      <p:pic>
        <p:nvPicPr>
          <p:cNvPr id="3" name="图片 -2147482624" descr="险峰标志-1"/>
          <p:cNvPicPr>
            <a:picLocks noChangeAspect="1"/>
          </p:cNvPicPr>
          <p:nvPr/>
        </p:nvPicPr>
        <p:blipFill>
          <a:blip r:embed="rId1"/>
          <a:srcRect l="7938" r="23813" b="30956"/>
          <a:stretch>
            <a:fillRect/>
          </a:stretch>
        </p:blipFill>
        <p:spPr>
          <a:xfrm>
            <a:off x="123825" y="155575"/>
            <a:ext cx="650875" cy="511175"/>
          </a:xfrm>
          <a:prstGeom prst="rect">
            <a:avLst/>
          </a:prstGeom>
          <a:noFill/>
          <a:ln w="9525">
            <a:noFill/>
          </a:ln>
        </p:spPr>
      </p:pic>
      <p:pic>
        <p:nvPicPr>
          <p:cNvPr id="2" name="图片 1"/>
          <p:cNvPicPr>
            <a:picLocks noChangeAspect="1"/>
          </p:cNvPicPr>
          <p:nvPr/>
        </p:nvPicPr>
        <p:blipFill>
          <a:blip r:embed="rId2"/>
          <a:stretch>
            <a:fillRect/>
          </a:stretch>
        </p:blipFill>
        <p:spPr>
          <a:xfrm>
            <a:off x="4637405" y="1294765"/>
            <a:ext cx="3936365" cy="2517140"/>
          </a:xfrm>
          <a:prstGeom prst="rect">
            <a:avLst/>
          </a:prstGeom>
        </p:spPr>
      </p:pic>
      <p:pic>
        <p:nvPicPr>
          <p:cNvPr id="23557" name="Picture 2" descr="H:\险峰机床简介资料\企业概况.png"/>
          <p:cNvPicPr>
            <a:picLocks noChangeAspect="1"/>
          </p:cNvPicPr>
          <p:nvPr/>
        </p:nvPicPr>
        <p:blipFill>
          <a:blip r:embed="rId3"/>
          <a:srcRect l="9339" t="51438" r="67801" b="35596"/>
          <a:stretch>
            <a:fillRect/>
          </a:stretch>
        </p:blipFill>
        <p:spPr>
          <a:xfrm>
            <a:off x="463550" y="1294765"/>
            <a:ext cx="3881120" cy="2517140"/>
          </a:xfrm>
          <a:prstGeom prst="rect">
            <a:avLst/>
          </a:prstGeom>
          <a:noFill/>
          <a:ln w="9525">
            <a:noFill/>
          </a:ln>
        </p:spPr>
      </p:pic>
      <p:pic>
        <p:nvPicPr>
          <p:cNvPr id="6" name="图片 5" descr="414"/>
          <p:cNvPicPr>
            <a:picLocks noChangeAspect="1"/>
          </p:cNvPicPr>
          <p:nvPr/>
        </p:nvPicPr>
        <p:blipFill>
          <a:blip r:embed="rId4"/>
          <a:srcRect t="9501" b="5943"/>
          <a:stretch>
            <a:fillRect/>
          </a:stretch>
        </p:blipFill>
        <p:spPr>
          <a:xfrm>
            <a:off x="463550" y="3939540"/>
            <a:ext cx="3881120" cy="2461260"/>
          </a:xfrm>
          <a:prstGeom prst="rect">
            <a:avLst/>
          </a:prstGeom>
        </p:spPr>
      </p:pic>
      <p:pic>
        <p:nvPicPr>
          <p:cNvPr id="7" name="图片 6" descr="415"/>
          <p:cNvPicPr>
            <a:picLocks noChangeAspect="1"/>
          </p:cNvPicPr>
          <p:nvPr/>
        </p:nvPicPr>
        <p:blipFill>
          <a:blip r:embed="rId5"/>
          <a:srcRect t="8584" r="5080" b="7005"/>
          <a:stretch>
            <a:fillRect/>
          </a:stretch>
        </p:blipFill>
        <p:spPr>
          <a:xfrm>
            <a:off x="4637405" y="3971290"/>
            <a:ext cx="3936365" cy="2429510"/>
          </a:xfrm>
          <a:prstGeom prst="rect">
            <a:avLst/>
          </a:prstGeom>
        </p:spPr>
      </p:pic>
      <p:sp>
        <p:nvSpPr>
          <p:cNvPr id="9" name="Rectangle 2"/>
          <p:cNvSpPr txBox="1"/>
          <p:nvPr/>
        </p:nvSpPr>
        <p:spPr>
          <a:xfrm>
            <a:off x="685037" y="155575"/>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Xianfeng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3"/>
          <p:cNvSpPr txBox="1"/>
          <p:nvPr/>
        </p:nvSpPr>
        <p:spPr>
          <a:xfrm>
            <a:off x="109220" y="956310"/>
            <a:ext cx="9009380" cy="5824855"/>
          </a:xfrm>
          <a:prstGeom prst="rect">
            <a:avLst/>
          </a:prstGeom>
          <a:noFill/>
          <a:ln w="9525">
            <a:noFill/>
          </a:ln>
        </p:spPr>
        <p:txBody>
          <a:bodyPr/>
          <a:lstStyle/>
          <a:p>
            <a:pPr eaLnBrk="1" hangingPunct="1">
              <a:lnSpc>
                <a:spcPct val="80000"/>
              </a:lnSpc>
              <a:spcBef>
                <a:spcPts val="480"/>
              </a:spcBef>
              <a:spcAft>
                <a:spcPts val="480"/>
              </a:spcAft>
              <a:buClr>
                <a:srgbClr val="002060"/>
              </a:buClr>
              <a:buSzPct val="50000"/>
              <a:buFont typeface="Wingdings" panose="05000000000000000000" pitchFamily="2" charset="2"/>
            </a:pPr>
            <a:r>
              <a:rPr lang="zh-CN" altLang="en-US" sz="2000" b="1" dirty="0">
                <a:solidFill>
                  <a:schemeClr val="tx1"/>
                </a:solidFill>
                <a:latin typeface="Times New Roman" panose="02020603050405020304" pitchFamily="18" charset="0"/>
                <a:ea typeface="Times New Roman" panose="02020603050405020304"/>
                <a:cs typeface="Times New Roman" panose="02020603050405020304" pitchFamily="18" charset="0"/>
                <a:sym typeface="+mn-ea"/>
              </a:rPr>
              <a:t>I. Company Overview</a:t>
            </a:r>
            <a:endParaRPr lang="zh-CN" altLang="en-US" sz="2000" b="1" dirty="0">
              <a:solidFill>
                <a:schemeClr val="tx1"/>
              </a:solidFill>
              <a:latin typeface="Times New Roman" panose="02020603050405020304" pitchFamily="18" charset="0"/>
              <a:ea typeface="Times New Roman" panose="02020603050405020304"/>
              <a:cs typeface="Times New Roman" panose="02020603050405020304" pitchFamily="18" charset="0"/>
              <a:sym typeface="+mn-ea"/>
            </a:endParaRPr>
          </a:p>
          <a:p>
            <a:pPr eaLnBrk="1" hangingPunct="1">
              <a:lnSpc>
                <a:spcPct val="120000"/>
              </a:lnSpc>
              <a:spcBef>
                <a:spcPct val="0"/>
              </a:spcBef>
              <a:buClr>
                <a:srgbClr val="002060"/>
              </a:buClr>
              <a:buSzPct val="50000"/>
              <a:buFont typeface="Wingdings" panose="05000000000000000000" pitchFamily="2" charset="2"/>
            </a:pPr>
            <a:r>
              <a:rPr lang="zh-CN" altLang="en-US" sz="1600" dirty="0">
                <a:latin typeface="Times New Roman" panose="02020603050405020304" pitchFamily="18" charset="0"/>
                <a:ea typeface="Times New Roman" panose="02020603050405020304"/>
                <a:cs typeface="Times New Roman" panose="02020603050405020304" pitchFamily="18" charset="0"/>
                <a:sym typeface="+mn-ea"/>
              </a:rPr>
              <a:t>II) Basic Information</a:t>
            </a:r>
            <a:endParaRPr lang="zh-CN" altLang="en-US" sz="1600" dirty="0">
              <a:latin typeface="Times New Roman" panose="02020603050405020304" pitchFamily="18" charset="0"/>
              <a:ea typeface="Times New Roman" panose="02020603050405020304"/>
              <a:cs typeface="Times New Roman" panose="02020603050405020304" pitchFamily="18" charset="0"/>
              <a:sym typeface="+mn-ea"/>
            </a:endParaRPr>
          </a:p>
          <a:p>
            <a:pPr algn="just" eaLnBrk="1" hangingPunct="1">
              <a:lnSpc>
                <a:spcPct val="120000"/>
              </a:lnSpc>
              <a:spcBef>
                <a:spcPct val="0"/>
              </a:spcBef>
              <a:buClr>
                <a:srgbClr val="002060"/>
              </a:buClr>
              <a:buSzPct val="50000"/>
              <a:buFont typeface="Wingdings" panose="05000000000000000000" pitchFamily="2" charset="2"/>
            </a:pPr>
            <a:r>
              <a:rPr lang="en-US" altLang="zh-CN" sz="1600" dirty="0">
                <a:latin typeface="Times New Roman" panose="02020603050405020304" pitchFamily="18" charset="0"/>
                <a:ea typeface="Times New Roman" panose="02020603050405020304"/>
                <a:cs typeface="Times New Roman" panose="02020603050405020304" pitchFamily="18" charset="0"/>
                <a:sym typeface="+mn-ea"/>
              </a:rPr>
              <a:t>1. Business Operation: The Company is registered in </a:t>
            </a:r>
            <a:r>
              <a:rPr lang="en-US" altLang="zh-CN" sz="1600" dirty="0" err="1">
                <a:latin typeface="Times New Roman" panose="02020603050405020304" pitchFamily="18" charset="0"/>
                <a:ea typeface="Times New Roman" panose="02020603050405020304"/>
                <a:cs typeface="Times New Roman" panose="02020603050405020304" pitchFamily="18" charset="0"/>
                <a:sym typeface="+mn-ea"/>
              </a:rPr>
              <a:t>Xiaohe</a:t>
            </a:r>
            <a:r>
              <a:rPr lang="en-US" altLang="zh-CN" sz="1600" dirty="0">
                <a:latin typeface="Times New Roman" panose="02020603050405020304" pitchFamily="18" charset="0"/>
                <a:ea typeface="Times New Roman" panose="02020603050405020304"/>
                <a:cs typeface="Times New Roman" panose="02020603050405020304" pitchFamily="18" charset="0"/>
                <a:sym typeface="+mn-ea"/>
              </a:rPr>
              <a:t> National Economic and Technological Development Zone, Guiyang City, </a:t>
            </a:r>
            <a:r>
              <a:rPr lang="en-US" altLang="zh-CN" sz="1600" dirty="0" err="1">
                <a:latin typeface="Times New Roman" panose="02020603050405020304" pitchFamily="18" charset="0"/>
                <a:ea typeface="Times New Roman" panose="02020603050405020304"/>
                <a:cs typeface="Times New Roman" panose="02020603050405020304" pitchFamily="18" charset="0"/>
                <a:sym typeface="+mn-ea"/>
              </a:rPr>
              <a:t>Guizhou</a:t>
            </a:r>
            <a:r>
              <a:rPr lang="en-US" altLang="zh-CN" sz="1600" dirty="0">
                <a:latin typeface="Times New Roman" panose="02020603050405020304" pitchFamily="18" charset="0"/>
                <a:ea typeface="Times New Roman" panose="02020603050405020304"/>
                <a:cs typeface="Times New Roman" panose="02020603050405020304" pitchFamily="18" charset="0"/>
                <a:sym typeface="+mn-ea"/>
              </a:rPr>
              <a:t> Province, with the registered capital of </a:t>
            </a:r>
            <a:r>
              <a:rPr lang="en-US" altLang="zh-CN" sz="1600" dirty="0" err="1">
                <a:latin typeface="Times New Roman" panose="02020603050405020304" pitchFamily="18" charset="0"/>
                <a:ea typeface="Times New Roman" panose="02020603050405020304"/>
                <a:cs typeface="Times New Roman" panose="02020603050405020304" pitchFamily="18" charset="0"/>
                <a:sym typeface="+mn-ea"/>
              </a:rPr>
              <a:t>RMB</a:t>
            </a:r>
            <a:r>
              <a:rPr lang="en-US" altLang="zh-CN" sz="1600" dirty="0">
                <a:latin typeface="Times New Roman" panose="02020603050405020304" pitchFamily="18" charset="0"/>
                <a:ea typeface="Times New Roman" panose="02020603050405020304"/>
                <a:cs typeface="Times New Roman" panose="02020603050405020304" pitchFamily="18" charset="0"/>
                <a:sym typeface="+mn-ea"/>
              </a:rPr>
              <a:t> 100 million </a:t>
            </a:r>
            <a:r>
              <a:rPr lang="en-US" altLang="zh-CN" sz="1600" dirty="0" err="1">
                <a:latin typeface="Times New Roman" panose="02020603050405020304" pitchFamily="18" charset="0"/>
                <a:ea typeface="Times New Roman" panose="02020603050405020304"/>
                <a:cs typeface="Times New Roman" panose="02020603050405020304" pitchFamily="18" charset="0"/>
                <a:sym typeface="+mn-ea"/>
              </a:rPr>
              <a:t>yuan</a:t>
            </a:r>
            <a:r>
              <a:rPr lang="en-US" altLang="zh-CN" sz="1600" dirty="0">
                <a:latin typeface="Times New Roman" panose="02020603050405020304" pitchFamily="18" charset="0"/>
                <a:ea typeface="Times New Roman" panose="02020603050405020304"/>
                <a:cs typeface="Times New Roman" panose="02020603050405020304" pitchFamily="18" charset="0"/>
                <a:sym typeface="+mn-ea"/>
              </a:rPr>
              <a:t> and present assets of nearly </a:t>
            </a:r>
            <a:r>
              <a:rPr lang="en-US" altLang="zh-CN" sz="1600" dirty="0" err="1">
                <a:latin typeface="Times New Roman" panose="02020603050405020304" pitchFamily="18" charset="0"/>
                <a:ea typeface="Times New Roman" panose="02020603050405020304"/>
                <a:cs typeface="Times New Roman" panose="02020603050405020304" pitchFamily="18" charset="0"/>
                <a:sym typeface="+mn-ea"/>
              </a:rPr>
              <a:t>RMB</a:t>
            </a:r>
            <a:r>
              <a:rPr lang="en-US" altLang="zh-CN" sz="1600" dirty="0">
                <a:latin typeface="Times New Roman" panose="02020603050405020304" pitchFamily="18" charset="0"/>
                <a:ea typeface="Times New Roman" panose="02020603050405020304"/>
                <a:cs typeface="Times New Roman" panose="02020603050405020304" pitchFamily="18" charset="0"/>
                <a:sym typeface="+mn-ea"/>
              </a:rPr>
              <a:t> 700 million </a:t>
            </a:r>
            <a:r>
              <a:rPr lang="en-US" altLang="zh-CN" sz="1600" dirty="0" err="1">
                <a:latin typeface="Times New Roman" panose="02020603050405020304" pitchFamily="18" charset="0"/>
                <a:ea typeface="Times New Roman" panose="02020603050405020304"/>
                <a:cs typeface="Times New Roman" panose="02020603050405020304" pitchFamily="18" charset="0"/>
                <a:sym typeface="+mn-ea"/>
              </a:rPr>
              <a:t>yuan</a:t>
            </a:r>
            <a:r>
              <a:rPr lang="en-US" altLang="zh-CN" sz="1600" dirty="0">
                <a:latin typeface="Times New Roman" panose="02020603050405020304" pitchFamily="18" charset="0"/>
                <a:ea typeface="Times New Roman" panose="02020603050405020304"/>
                <a:cs typeface="Times New Roman" panose="02020603050405020304" pitchFamily="18" charset="0"/>
                <a:sym typeface="+mn-ea"/>
              </a:rPr>
              <a:t>. In 2018, the Company's main business income was </a:t>
            </a:r>
            <a:r>
              <a:rPr lang="en-US" altLang="zh-CN" sz="1600" dirty="0" err="1">
                <a:latin typeface="Times New Roman" panose="02020603050405020304" pitchFamily="18" charset="0"/>
                <a:ea typeface="Times New Roman" panose="02020603050405020304"/>
                <a:cs typeface="Times New Roman" panose="02020603050405020304" pitchFamily="18" charset="0"/>
                <a:sym typeface="+mn-ea"/>
              </a:rPr>
              <a:t>RMB</a:t>
            </a:r>
            <a:r>
              <a:rPr lang="en-US" altLang="zh-CN" sz="1600" dirty="0">
                <a:latin typeface="Times New Roman" panose="02020603050405020304" pitchFamily="18" charset="0"/>
                <a:ea typeface="Times New Roman" panose="02020603050405020304"/>
                <a:cs typeface="Times New Roman" panose="02020603050405020304" pitchFamily="18" charset="0"/>
                <a:sym typeface="+mn-ea"/>
              </a:rPr>
              <a:t> 170 million </a:t>
            </a:r>
            <a:r>
              <a:rPr lang="en-US" altLang="zh-CN" sz="1600" dirty="0" err="1">
                <a:latin typeface="Times New Roman" panose="02020603050405020304" pitchFamily="18" charset="0"/>
                <a:ea typeface="Times New Roman" panose="02020603050405020304"/>
                <a:cs typeface="Times New Roman" panose="02020603050405020304" pitchFamily="18" charset="0"/>
                <a:sym typeface="+mn-ea"/>
              </a:rPr>
              <a:t>yuan</a:t>
            </a:r>
            <a:r>
              <a:rPr lang="en-US" altLang="zh-CN" sz="1600" dirty="0">
                <a:latin typeface="Times New Roman" panose="02020603050405020304" pitchFamily="18" charset="0"/>
                <a:ea typeface="Times New Roman" panose="02020603050405020304"/>
                <a:cs typeface="Times New Roman" panose="02020603050405020304" pitchFamily="18" charset="0"/>
                <a:sym typeface="+mn-ea"/>
              </a:rPr>
              <a:t>, and the profit and tax was </a:t>
            </a:r>
            <a:r>
              <a:rPr lang="en-US" altLang="zh-CN" sz="1600" dirty="0" err="1">
                <a:latin typeface="Times New Roman" panose="02020603050405020304" pitchFamily="18" charset="0"/>
                <a:ea typeface="Times New Roman" panose="02020603050405020304"/>
                <a:cs typeface="Times New Roman" panose="02020603050405020304" pitchFamily="18" charset="0"/>
                <a:sym typeface="+mn-ea"/>
              </a:rPr>
              <a:t>RMB</a:t>
            </a:r>
            <a:r>
              <a:rPr lang="en-US" altLang="zh-CN" sz="1600" dirty="0">
                <a:latin typeface="Times New Roman" panose="02020603050405020304" pitchFamily="18" charset="0"/>
                <a:ea typeface="Times New Roman" panose="02020603050405020304"/>
                <a:cs typeface="Times New Roman" panose="02020603050405020304" pitchFamily="18" charset="0"/>
                <a:sym typeface="+mn-ea"/>
              </a:rPr>
              <a:t> 15 million </a:t>
            </a:r>
            <a:r>
              <a:rPr lang="en-US" altLang="zh-CN" sz="1600" dirty="0" err="1">
                <a:latin typeface="Times New Roman" panose="02020603050405020304" pitchFamily="18" charset="0"/>
                <a:ea typeface="Times New Roman" panose="02020603050405020304"/>
                <a:cs typeface="Times New Roman" panose="02020603050405020304" pitchFamily="18" charset="0"/>
                <a:sym typeface="+mn-ea"/>
              </a:rPr>
              <a:t>yuan</a:t>
            </a:r>
            <a:r>
              <a:rPr lang="en-US" altLang="zh-CN" sz="1600" dirty="0">
                <a:latin typeface="Times New Roman" panose="02020603050405020304" pitchFamily="18" charset="0"/>
                <a:ea typeface="Times New Roman" panose="02020603050405020304"/>
                <a:cs typeface="Times New Roman" panose="02020603050405020304" pitchFamily="18" charset="0"/>
                <a:sym typeface="+mn-ea"/>
              </a:rPr>
              <a:t>.</a:t>
            </a:r>
            <a:endParaRPr lang="en-US" altLang="zh-CN" sz="1600" dirty="0">
              <a:latin typeface="Times New Roman" panose="02020603050405020304" pitchFamily="18" charset="0"/>
              <a:ea typeface="Times New Roman" panose="02020603050405020304"/>
              <a:cs typeface="Times New Roman" panose="02020603050405020304" pitchFamily="18" charset="0"/>
              <a:sym typeface="+mn-ea"/>
            </a:endParaRPr>
          </a:p>
          <a:p>
            <a:pPr algn="just" eaLnBrk="1" hangingPunct="1">
              <a:lnSpc>
                <a:spcPct val="120000"/>
              </a:lnSpc>
              <a:spcBef>
                <a:spcPct val="0"/>
              </a:spcBef>
              <a:buClr>
                <a:srgbClr val="002060"/>
              </a:buClr>
              <a:buSzPct val="50000"/>
              <a:buFont typeface="Wingdings" panose="05000000000000000000" pitchFamily="2" charset="2"/>
            </a:pPr>
            <a:r>
              <a:rPr lang="en-US" altLang="zh-CN" sz="1600" dirty="0">
                <a:latin typeface="Times New Roman" panose="02020603050405020304" pitchFamily="18" charset="0"/>
                <a:ea typeface="Times New Roman" panose="02020603050405020304"/>
                <a:cs typeface="Times New Roman" panose="02020603050405020304" pitchFamily="18" charset="0"/>
                <a:sym typeface="+mn-ea"/>
              </a:rPr>
              <a:t>2. Staff: The company has more than 1000 employees, with 173 professional and technical talents, 271 high-skilled talents, including 104 with primary professional titles, 53 with intermediate professional titles, 16 with senior professional titles, 154 senior workers, 74 technicians and 43 senior technicians.</a:t>
            </a:r>
            <a:endParaRPr lang="en-US" altLang="zh-CN" sz="1600" dirty="0">
              <a:latin typeface="Times New Roman" panose="02020603050405020304" pitchFamily="18" charset="0"/>
              <a:ea typeface="Times New Roman" panose="02020603050405020304"/>
              <a:cs typeface="Times New Roman" panose="02020603050405020304" pitchFamily="18" charset="0"/>
              <a:sym typeface="+mn-ea"/>
            </a:endParaRPr>
          </a:p>
        </p:txBody>
      </p:sp>
      <p:sp>
        <p:nvSpPr>
          <p:cNvPr id="14339" name="灯片编号占位符 5"/>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ahoma" panose="020B0604030504040204" pitchFamily="2" charset="0"/>
              </a:rPr>
            </a:fld>
            <a:endParaRPr lang="zh-CN" altLang="en-US" sz="1100">
              <a:solidFill>
                <a:srgbClr val="636363"/>
              </a:solidFill>
              <a:latin typeface="Tahoma" panose="020B0604030504040204" pitchFamily="2" charset="0"/>
            </a:endParaRPr>
          </a:p>
        </p:txBody>
      </p:sp>
      <p:pic>
        <p:nvPicPr>
          <p:cNvPr id="3" name="图片 -2147482624" descr="险峰标志-1"/>
          <p:cNvPicPr>
            <a:picLocks noChangeAspect="1"/>
          </p:cNvPicPr>
          <p:nvPr/>
        </p:nvPicPr>
        <p:blipFill>
          <a:blip r:embed="rId1"/>
          <a:srcRect l="7938" r="23813" b="30956"/>
          <a:stretch>
            <a:fillRect/>
          </a:stretch>
        </p:blipFill>
        <p:spPr>
          <a:xfrm>
            <a:off x="109855" y="155575"/>
            <a:ext cx="650875" cy="511175"/>
          </a:xfrm>
          <a:prstGeom prst="rect">
            <a:avLst/>
          </a:prstGeom>
          <a:noFill/>
          <a:ln w="9525">
            <a:noFill/>
          </a:ln>
        </p:spPr>
      </p:pic>
      <p:pic>
        <p:nvPicPr>
          <p:cNvPr id="6" name="图片 5" descr="003"/>
          <p:cNvPicPr>
            <a:picLocks noChangeAspect="1"/>
          </p:cNvPicPr>
          <p:nvPr/>
        </p:nvPicPr>
        <p:blipFill>
          <a:blip r:embed="rId2"/>
          <a:srcRect t="17654"/>
          <a:stretch>
            <a:fillRect/>
          </a:stretch>
        </p:blipFill>
        <p:spPr>
          <a:xfrm>
            <a:off x="227965" y="4281170"/>
            <a:ext cx="8620760" cy="2294255"/>
          </a:xfrm>
          <a:prstGeom prst="rect">
            <a:avLst/>
          </a:prstGeom>
        </p:spPr>
      </p:pic>
      <p:sp>
        <p:nvSpPr>
          <p:cNvPr id="7" name="Rectangle 2"/>
          <p:cNvSpPr txBox="1"/>
          <p:nvPr/>
        </p:nvSpPr>
        <p:spPr>
          <a:xfrm>
            <a:off x="685037" y="155575"/>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Xianfeng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3"/>
          <p:cNvSpPr txBox="1"/>
          <p:nvPr/>
        </p:nvSpPr>
        <p:spPr>
          <a:xfrm>
            <a:off x="109220" y="956310"/>
            <a:ext cx="9009380" cy="5824855"/>
          </a:xfrm>
          <a:prstGeom prst="rect">
            <a:avLst/>
          </a:prstGeom>
          <a:noFill/>
          <a:ln w="9525">
            <a:noFill/>
          </a:ln>
        </p:spPr>
        <p:txBody>
          <a:bodyPr/>
          <a:lstStyle/>
          <a:p>
            <a:pPr eaLnBrk="1" hangingPunct="1">
              <a:lnSpc>
                <a:spcPct val="80000"/>
              </a:lnSpc>
              <a:spcBef>
                <a:spcPts val="480"/>
              </a:spcBef>
              <a:spcAft>
                <a:spcPts val="480"/>
              </a:spcAft>
              <a:buClr>
                <a:srgbClr val="002060"/>
              </a:buClr>
              <a:buSzPct val="50000"/>
              <a:buFont typeface="Wingdings" panose="05000000000000000000" pitchFamily="2" charset="2"/>
            </a:pPr>
            <a:r>
              <a:rPr lang="zh-CN" altLang="en-US" sz="2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a:cs typeface="Times New Roman" panose="02020603050405020304" pitchFamily="18" charset="0"/>
                <a:sym typeface="+mn-ea"/>
              </a:rPr>
              <a:t>I. Company Overview</a:t>
            </a:r>
            <a:endParaRPr lang="zh-CN" altLang="en-US" sz="2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a:cs typeface="Times New Roman" panose="02020603050405020304" pitchFamily="18" charset="0"/>
              <a:sym typeface="+mn-ea"/>
            </a:endParaRPr>
          </a:p>
          <a:p>
            <a:pPr eaLnBrk="1" hangingPunct="1">
              <a:lnSpc>
                <a:spcPct val="120000"/>
              </a:lnSpc>
              <a:spcBef>
                <a:spcPct val="0"/>
              </a:spcBef>
              <a:buClr>
                <a:srgbClr val="002060"/>
              </a:buClr>
              <a:buSzPct val="50000"/>
              <a:buFont typeface="Wingdings" panose="05000000000000000000" pitchFamily="2" charset="2"/>
            </a:pPr>
            <a:r>
              <a:rPr lang="zh-CN" altLang="en-US" sz="1400" dirty="0">
                <a:latin typeface="Times New Roman" panose="02020603050405020304" pitchFamily="18" charset="0"/>
                <a:ea typeface="Times New Roman" panose="02020603050405020304"/>
                <a:cs typeface="Times New Roman" panose="02020603050405020304" pitchFamily="18" charset="0"/>
                <a:sym typeface="+mn-ea"/>
              </a:rPr>
              <a:t>II) Basic Information</a:t>
            </a:r>
            <a:endParaRPr lang="zh-CN" altLang="en-US" sz="1400" dirty="0">
              <a:latin typeface="Times New Roman" panose="02020603050405020304" pitchFamily="18" charset="0"/>
              <a:ea typeface="Times New Roman" panose="02020603050405020304"/>
              <a:cs typeface="Times New Roman" panose="02020603050405020304" pitchFamily="18" charset="0"/>
              <a:sym typeface="+mn-ea"/>
            </a:endParaRPr>
          </a:p>
          <a:p>
            <a:pPr marL="342900" eaLnBrk="1" hangingPunct="1">
              <a:lnSpc>
                <a:spcPct val="120000"/>
              </a:lnSpc>
              <a:spcBef>
                <a:spcPct val="0"/>
              </a:spcBef>
              <a:buClr>
                <a:srgbClr val="002060"/>
              </a:buClr>
              <a:buSzPct val="50000"/>
              <a:buFont typeface="Wingdings" panose="05000000000000000000" pitchFamily="2" charset="2"/>
            </a:pPr>
            <a:endParaRPr lang="zh-CN" altLang="en-US" sz="2000" dirty="0">
              <a:latin typeface="Times New Roman" panose="02020603050405020304" pitchFamily="18" charset="0"/>
              <a:cs typeface="Times New Roman" panose="02020603050405020304" pitchFamily="18" charset="0"/>
            </a:endParaRPr>
          </a:p>
          <a:p>
            <a:pPr marL="342900" indent="-342900" algn="just" eaLnBrk="1" hangingPunct="1">
              <a:lnSpc>
                <a:spcPct val="64000"/>
              </a:lnSpc>
              <a:spcBef>
                <a:spcPct val="16000"/>
              </a:spcBef>
              <a:buClr>
                <a:schemeClr val="tx2"/>
              </a:buClr>
              <a:buSzPct val="50000"/>
            </a:pPr>
            <a:endParaRPr lang="zh-CN" altLang="en-US" sz="1800" b="1" dirty="0">
              <a:latin typeface="Times New Roman" panose="02020603050405020304" pitchFamily="18" charset="0"/>
              <a:cs typeface="Times New Roman" panose="02020603050405020304" pitchFamily="18" charset="0"/>
            </a:endParaRPr>
          </a:p>
        </p:txBody>
      </p:sp>
      <p:sp>
        <p:nvSpPr>
          <p:cNvPr id="14339" name="灯片编号占位符 5"/>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3" name="图片 -2147482624" descr="险峰标志-1"/>
          <p:cNvPicPr>
            <a:picLocks noChangeAspect="1"/>
          </p:cNvPicPr>
          <p:nvPr/>
        </p:nvPicPr>
        <p:blipFill>
          <a:blip r:embed="rId1"/>
          <a:srcRect l="7938" r="23813" b="30956"/>
          <a:stretch>
            <a:fillRect/>
          </a:stretch>
        </p:blipFill>
        <p:spPr>
          <a:xfrm>
            <a:off x="109855" y="155575"/>
            <a:ext cx="650875" cy="511175"/>
          </a:xfrm>
          <a:prstGeom prst="rect">
            <a:avLst/>
          </a:prstGeom>
          <a:noFill/>
          <a:ln w="9525">
            <a:noFill/>
          </a:ln>
        </p:spPr>
      </p:pic>
      <p:pic>
        <p:nvPicPr>
          <p:cNvPr id="5" name="图片 4"/>
          <p:cNvPicPr>
            <a:picLocks noChangeAspect="1"/>
          </p:cNvPicPr>
          <p:nvPr/>
        </p:nvPicPr>
        <p:blipFill>
          <a:blip r:embed="rId2"/>
          <a:srcRect l="5368" t="8370" r="5716" b="3231"/>
          <a:stretch>
            <a:fillRect/>
          </a:stretch>
        </p:blipFill>
        <p:spPr>
          <a:xfrm>
            <a:off x="4787265" y="1522095"/>
            <a:ext cx="4204335" cy="2466975"/>
          </a:xfrm>
          <a:prstGeom prst="rect">
            <a:avLst/>
          </a:prstGeom>
        </p:spPr>
      </p:pic>
      <p:pic>
        <p:nvPicPr>
          <p:cNvPr id="8" name="图片 7" descr="DSC_0319"/>
          <p:cNvPicPr>
            <a:picLocks noChangeAspect="1"/>
          </p:cNvPicPr>
          <p:nvPr/>
        </p:nvPicPr>
        <p:blipFill>
          <a:blip r:embed="rId3"/>
          <a:srcRect t="15390"/>
          <a:stretch>
            <a:fillRect/>
          </a:stretch>
        </p:blipFill>
        <p:spPr>
          <a:xfrm>
            <a:off x="4819650" y="4122420"/>
            <a:ext cx="4171950" cy="2417445"/>
          </a:xfrm>
          <a:prstGeom prst="rect">
            <a:avLst/>
          </a:prstGeom>
        </p:spPr>
      </p:pic>
      <p:sp>
        <p:nvSpPr>
          <p:cNvPr id="2" name="文本框 1"/>
          <p:cNvSpPr txBox="1"/>
          <p:nvPr/>
        </p:nvSpPr>
        <p:spPr>
          <a:xfrm>
            <a:off x="109855" y="1600248"/>
            <a:ext cx="4479320" cy="4832092"/>
          </a:xfrm>
          <a:prstGeom prst="rect">
            <a:avLst/>
          </a:prstGeom>
          <a:noFill/>
        </p:spPr>
        <p:txBody>
          <a:bodyPr wrap="square" rtlCol="0">
            <a:spAutoFit/>
          </a:bodyPr>
          <a:lstStyle/>
          <a:p>
            <a:pPr algn="just"/>
            <a:r>
              <a:rPr lang="en-US" altLang="zh-CN" sz="1400" dirty="0">
                <a:latin typeface="Times New Roman" panose="02020603050405020304" pitchFamily="18" charset="0"/>
                <a:ea typeface="Times New Roman" panose="02020603050405020304"/>
                <a:cs typeface="Times New Roman" panose="02020603050405020304" pitchFamily="18" charset="0"/>
                <a:sym typeface="+mn-ea"/>
              </a:rPr>
              <a:t>3. Production capacity: </a:t>
            </a:r>
            <a:r>
              <a:rPr lang="en-US" altLang="zh-CN" sz="1400" dirty="0" err="1">
                <a:latin typeface="Times New Roman" panose="02020603050405020304" pitchFamily="18" charset="0"/>
                <a:ea typeface="Times New Roman" panose="02020603050405020304"/>
                <a:cs typeface="Times New Roman" panose="02020603050405020304" pitchFamily="18" charset="0"/>
                <a:sym typeface="+mn-ea"/>
              </a:rPr>
              <a:t>Huishui</a:t>
            </a:r>
            <a:r>
              <a:rPr lang="en-US" altLang="zh-CN" sz="1400" dirty="0">
                <a:latin typeface="Times New Roman" panose="02020603050405020304" pitchFamily="18" charset="0"/>
                <a:ea typeface="Times New Roman" panose="02020603050405020304"/>
                <a:cs typeface="Times New Roman" panose="02020603050405020304" pitchFamily="18" charset="0"/>
                <a:sym typeface="+mn-ea"/>
              </a:rPr>
              <a:t> production and manufacturing base of the company covers an area of 370 acres and a building area of 80,000 square meters. There are more than 1,000 sets of main production process equipment, including: Swiss </a:t>
            </a:r>
            <a:r>
              <a:rPr lang="en-US" altLang="zh-CN" sz="1400" dirty="0" err="1">
                <a:latin typeface="Times New Roman" panose="02020603050405020304" pitchFamily="18" charset="0"/>
                <a:ea typeface="Times New Roman" panose="02020603050405020304"/>
                <a:cs typeface="Times New Roman" panose="02020603050405020304" pitchFamily="18" charset="0"/>
                <a:sym typeface="+mn-ea"/>
              </a:rPr>
              <a:t>CNC</a:t>
            </a:r>
            <a:r>
              <a:rPr lang="en-US" altLang="zh-CN" sz="1400" dirty="0">
                <a:latin typeface="Times New Roman" panose="02020603050405020304" pitchFamily="18" charset="0"/>
                <a:ea typeface="Times New Roman" panose="02020603050405020304"/>
                <a:cs typeface="Times New Roman" panose="02020603050405020304" pitchFamily="18" charset="0"/>
                <a:sym typeface="+mn-ea"/>
              </a:rPr>
              <a:t> precision cylindrical grinding machine, Japan Toshiba </a:t>
            </a:r>
            <a:r>
              <a:rPr lang="en-US" altLang="zh-CN" sz="1400" dirty="0" err="1">
                <a:latin typeface="Times New Roman" panose="02020603050405020304" pitchFamily="18" charset="0"/>
                <a:ea typeface="Times New Roman" panose="02020603050405020304"/>
                <a:cs typeface="Times New Roman" panose="02020603050405020304" pitchFamily="18" charset="0"/>
                <a:sym typeface="+mn-ea"/>
              </a:rPr>
              <a:t>CNC</a:t>
            </a:r>
            <a:r>
              <a:rPr lang="en-US" altLang="zh-CN" sz="1400" dirty="0">
                <a:latin typeface="Times New Roman" panose="02020603050405020304" pitchFamily="18" charset="0"/>
                <a:ea typeface="Times New Roman" panose="02020603050405020304"/>
                <a:cs typeface="Times New Roman" panose="02020603050405020304" pitchFamily="18" charset="0"/>
                <a:sym typeface="+mn-ea"/>
              </a:rPr>
              <a:t> precision boring machine, </a:t>
            </a:r>
            <a:r>
              <a:rPr lang="en-US" altLang="zh-CN" sz="1400" dirty="0" err="1">
                <a:latin typeface="Times New Roman" panose="02020603050405020304" pitchFamily="18" charset="0"/>
                <a:ea typeface="Times New Roman" panose="02020603050405020304"/>
                <a:cs typeface="Times New Roman" panose="02020603050405020304" pitchFamily="18" charset="0"/>
                <a:sym typeface="+mn-ea"/>
              </a:rPr>
              <a:t>32x4m</a:t>
            </a:r>
            <a:r>
              <a:rPr lang="en-US" altLang="zh-CN" sz="1400" dirty="0">
                <a:latin typeface="Times New Roman" panose="02020603050405020304" pitchFamily="18" charset="0"/>
                <a:ea typeface="Times New Roman" panose="02020603050405020304"/>
                <a:cs typeface="Times New Roman" panose="02020603050405020304" pitchFamily="18" charset="0"/>
                <a:sym typeface="+mn-ea"/>
              </a:rPr>
              <a:t> super-large double-frame </a:t>
            </a:r>
            <a:r>
              <a:rPr lang="en-US" altLang="zh-CN" sz="1400" dirty="0" err="1">
                <a:latin typeface="Times New Roman" panose="02020603050405020304" pitchFamily="18" charset="0"/>
                <a:ea typeface="Times New Roman" panose="02020603050405020304"/>
                <a:cs typeface="Times New Roman" panose="02020603050405020304" pitchFamily="18" charset="0"/>
                <a:sym typeface="+mn-ea"/>
              </a:rPr>
              <a:t>CNC</a:t>
            </a:r>
            <a:r>
              <a:rPr lang="en-US" altLang="zh-CN" sz="1400" dirty="0">
                <a:latin typeface="Times New Roman" panose="02020603050405020304" pitchFamily="18" charset="0"/>
                <a:ea typeface="Times New Roman" panose="02020603050405020304"/>
                <a:cs typeface="Times New Roman" panose="02020603050405020304" pitchFamily="18" charset="0"/>
                <a:sym typeface="+mn-ea"/>
              </a:rPr>
              <a:t> </a:t>
            </a:r>
            <a:r>
              <a:rPr lang="en-US" altLang="zh-CN" sz="1400" dirty="0" err="1">
                <a:latin typeface="Times New Roman" panose="02020603050405020304" pitchFamily="18" charset="0"/>
                <a:ea typeface="Times New Roman" panose="02020603050405020304"/>
                <a:cs typeface="Times New Roman" panose="02020603050405020304" pitchFamily="18" charset="0"/>
                <a:sym typeface="+mn-ea"/>
              </a:rPr>
              <a:t>planomilling</a:t>
            </a:r>
            <a:r>
              <a:rPr lang="en-US" altLang="zh-CN" sz="1400" dirty="0">
                <a:latin typeface="Times New Roman" panose="02020603050405020304" pitchFamily="18" charset="0"/>
                <a:ea typeface="Times New Roman" panose="02020603050405020304"/>
                <a:cs typeface="Times New Roman" panose="02020603050405020304" pitchFamily="18" charset="0"/>
                <a:sym typeface="+mn-ea"/>
              </a:rPr>
              <a:t> machine, </a:t>
            </a:r>
            <a:r>
              <a:rPr lang="en-US" altLang="zh-CN" sz="1400" dirty="0" err="1">
                <a:latin typeface="Times New Roman" panose="02020603050405020304" pitchFamily="18" charset="0"/>
                <a:ea typeface="Times New Roman" panose="02020603050405020304"/>
                <a:cs typeface="Times New Roman" panose="02020603050405020304" pitchFamily="18" charset="0"/>
                <a:sym typeface="+mn-ea"/>
              </a:rPr>
              <a:t>CNC</a:t>
            </a:r>
            <a:r>
              <a:rPr lang="en-US" altLang="zh-CN" sz="1400" dirty="0">
                <a:latin typeface="Times New Roman" panose="02020603050405020304" pitchFamily="18" charset="0"/>
                <a:ea typeface="Times New Roman" panose="02020603050405020304"/>
                <a:cs typeface="Times New Roman" panose="02020603050405020304" pitchFamily="18" charset="0"/>
                <a:sym typeface="+mn-ea"/>
              </a:rPr>
              <a:t> guide rail grinding machine, various specifications of </a:t>
            </a:r>
            <a:r>
              <a:rPr lang="en-US" altLang="zh-CN" sz="1400" dirty="0" err="1">
                <a:latin typeface="Times New Roman" panose="02020603050405020304" pitchFamily="18" charset="0"/>
                <a:ea typeface="Times New Roman" panose="02020603050405020304"/>
                <a:cs typeface="Times New Roman" panose="02020603050405020304" pitchFamily="18" charset="0"/>
                <a:sym typeface="+mn-ea"/>
              </a:rPr>
              <a:t>CNC</a:t>
            </a:r>
            <a:r>
              <a:rPr lang="en-US" altLang="zh-CN" sz="1400" dirty="0">
                <a:latin typeface="Times New Roman" panose="02020603050405020304" pitchFamily="18" charset="0"/>
                <a:ea typeface="Times New Roman" panose="02020603050405020304"/>
                <a:cs typeface="Times New Roman" panose="02020603050405020304" pitchFamily="18" charset="0"/>
                <a:sym typeface="+mn-ea"/>
              </a:rPr>
              <a:t> machining center, turning and milling boring machine, </a:t>
            </a:r>
            <a:r>
              <a:rPr lang="en-US" altLang="zh-CN" sz="1400" dirty="0" err="1">
                <a:latin typeface="Times New Roman" panose="02020603050405020304" pitchFamily="18" charset="0"/>
                <a:ea typeface="Times New Roman" panose="02020603050405020304"/>
                <a:cs typeface="Times New Roman" panose="02020603050405020304" pitchFamily="18" charset="0"/>
                <a:sym typeface="+mn-ea"/>
              </a:rPr>
              <a:t>CNC</a:t>
            </a:r>
            <a:r>
              <a:rPr lang="en-US" altLang="zh-CN" sz="1400" dirty="0">
                <a:latin typeface="Times New Roman" panose="02020603050405020304" pitchFamily="18" charset="0"/>
                <a:ea typeface="Times New Roman" panose="02020603050405020304"/>
                <a:cs typeface="Times New Roman" panose="02020603050405020304" pitchFamily="18" charset="0"/>
                <a:sym typeface="+mn-ea"/>
              </a:rPr>
              <a:t> worm mill, resin sand production line, dual-frequency laser interferometer, three-coordinate machine, and a number of advanced process equipment and complete supporting detection equipment, with the total assets of nearly </a:t>
            </a:r>
            <a:r>
              <a:rPr lang="en-US" altLang="zh-CN" sz="1400" dirty="0" err="1">
                <a:latin typeface="Times New Roman" panose="02020603050405020304" pitchFamily="18" charset="0"/>
                <a:ea typeface="Times New Roman" panose="02020603050405020304"/>
                <a:cs typeface="Times New Roman" panose="02020603050405020304" pitchFamily="18" charset="0"/>
                <a:sym typeface="+mn-ea"/>
              </a:rPr>
              <a:t>RMB</a:t>
            </a:r>
            <a:r>
              <a:rPr lang="en-US" altLang="zh-CN" sz="1400" dirty="0">
                <a:latin typeface="Times New Roman" panose="02020603050405020304" pitchFamily="18" charset="0"/>
                <a:ea typeface="Times New Roman" panose="02020603050405020304"/>
                <a:cs typeface="Times New Roman" panose="02020603050405020304" pitchFamily="18" charset="0"/>
                <a:sym typeface="+mn-ea"/>
              </a:rPr>
              <a:t> 700 million. It has the annual production capacity of more than 700 sets of various professional machine tools. With an annual production capacity exceeding 700 sets of various specialized machine tools, it possesses a comprehensive industrial system encompassing the entire manufacturing process of </a:t>
            </a:r>
            <a:r>
              <a:rPr lang="en-US" altLang="zh-CN" sz="1400" dirty="0" err="1">
                <a:latin typeface="Times New Roman" panose="02020603050405020304" pitchFamily="18" charset="0"/>
                <a:ea typeface="Times New Roman" panose="02020603050405020304"/>
                <a:cs typeface="Times New Roman" panose="02020603050405020304" pitchFamily="18" charset="0"/>
                <a:sym typeface="+mn-ea"/>
              </a:rPr>
              <a:t>CNC</a:t>
            </a:r>
            <a:r>
              <a:rPr lang="en-US" altLang="zh-CN" sz="1400" dirty="0">
                <a:latin typeface="Times New Roman" panose="02020603050405020304" pitchFamily="18" charset="0"/>
                <a:ea typeface="Times New Roman" panose="02020603050405020304"/>
                <a:cs typeface="Times New Roman" panose="02020603050405020304" pitchFamily="18" charset="0"/>
                <a:sym typeface="+mn-ea"/>
              </a:rPr>
              <a:t> machine tools, from research and development, raw casting, production processing, assembly, testing, to after-sales service.</a:t>
            </a:r>
            <a:endParaRPr lang="en-US" altLang="zh-CN" sz="1400" dirty="0">
              <a:latin typeface="Times New Roman" panose="02020603050405020304" pitchFamily="18" charset="0"/>
              <a:ea typeface="Times New Roman" panose="02020603050405020304"/>
              <a:cs typeface="Times New Roman" panose="02020603050405020304" pitchFamily="18" charset="0"/>
              <a:sym typeface="+mn-ea"/>
            </a:endParaRPr>
          </a:p>
        </p:txBody>
      </p:sp>
      <p:sp>
        <p:nvSpPr>
          <p:cNvPr id="9" name="Rectangle 2"/>
          <p:cNvSpPr txBox="1"/>
          <p:nvPr/>
        </p:nvSpPr>
        <p:spPr>
          <a:xfrm>
            <a:off x="685037" y="266127"/>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123190" y="1316355"/>
            <a:ext cx="8809355" cy="5096510"/>
          </a:xfrm>
          <a:solidFill>
            <a:schemeClr val="bg1">
              <a:lumMod val="95000"/>
            </a:schemeClr>
          </a:solidFill>
        </p:spPr>
        <p:txBody>
          <a:bodyPr vert="horz" wrap="square" anchor="t"/>
          <a:lstStyle/>
          <a:p>
            <a:pPr marL="0" indent="0" eaLnBrk="1" hangingPunct="1">
              <a:buClr>
                <a:srgbClr val="002060"/>
              </a:buClr>
              <a:buFont typeface="Wingdings" panose="05000000000000000000" pitchFamily="2" charset="2"/>
              <a:buNone/>
            </a:pP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rPr>
              <a:t>2. Main production capacity</a:t>
            </a:r>
            <a:endPar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ahoma" panose="020B0604030504040204" pitchFamily="2" charset="0"/>
              </a:rPr>
            </a:fld>
            <a:endParaRPr lang="zh-CN" altLang="en-US" sz="110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pic>
        <p:nvPicPr>
          <p:cNvPr id="3" name="图片 -2147482617" descr="DSC_0416"/>
          <p:cNvPicPr>
            <a:picLocks noChangeAspect="1"/>
          </p:cNvPicPr>
          <p:nvPr/>
        </p:nvPicPr>
        <p:blipFill>
          <a:blip r:embed="rId2"/>
          <a:srcRect r="2116"/>
          <a:stretch>
            <a:fillRect/>
          </a:stretch>
        </p:blipFill>
        <p:spPr>
          <a:xfrm>
            <a:off x="381000" y="4534535"/>
            <a:ext cx="2634615" cy="1704975"/>
          </a:xfrm>
          <a:prstGeom prst="rect">
            <a:avLst/>
          </a:prstGeom>
          <a:noFill/>
          <a:ln w="9525">
            <a:noFill/>
          </a:ln>
        </p:spPr>
      </p:pic>
      <p:pic>
        <p:nvPicPr>
          <p:cNvPr id="4" name="图片 -2147482616" descr="DSC_0312"/>
          <p:cNvPicPr>
            <a:picLocks noChangeAspect="1"/>
          </p:cNvPicPr>
          <p:nvPr/>
        </p:nvPicPr>
        <p:blipFill>
          <a:blip r:embed="rId3"/>
          <a:stretch>
            <a:fillRect/>
          </a:stretch>
        </p:blipFill>
        <p:spPr>
          <a:xfrm>
            <a:off x="6223635" y="1991360"/>
            <a:ext cx="2574925" cy="1670050"/>
          </a:xfrm>
          <a:prstGeom prst="rect">
            <a:avLst/>
          </a:prstGeom>
          <a:noFill/>
          <a:ln w="9525">
            <a:noFill/>
          </a:ln>
        </p:spPr>
      </p:pic>
      <p:pic>
        <p:nvPicPr>
          <p:cNvPr id="5" name="图片 -2147482615" descr="DSC_0308"/>
          <p:cNvPicPr>
            <a:picLocks noChangeAspect="1"/>
          </p:cNvPicPr>
          <p:nvPr/>
        </p:nvPicPr>
        <p:blipFill>
          <a:blip r:embed="rId4"/>
          <a:stretch>
            <a:fillRect/>
          </a:stretch>
        </p:blipFill>
        <p:spPr>
          <a:xfrm>
            <a:off x="6223635" y="4533900"/>
            <a:ext cx="2557145" cy="1670050"/>
          </a:xfrm>
          <a:prstGeom prst="rect">
            <a:avLst/>
          </a:prstGeom>
          <a:noFill/>
          <a:ln w="9525">
            <a:noFill/>
          </a:ln>
        </p:spPr>
      </p:pic>
      <p:pic>
        <p:nvPicPr>
          <p:cNvPr id="6" name="图片 -2147482622" descr="413"/>
          <p:cNvPicPr>
            <a:picLocks noChangeAspect="1"/>
          </p:cNvPicPr>
          <p:nvPr/>
        </p:nvPicPr>
        <p:blipFill>
          <a:blip r:embed="rId5"/>
          <a:stretch>
            <a:fillRect/>
          </a:stretch>
        </p:blipFill>
        <p:spPr>
          <a:xfrm>
            <a:off x="3258185" y="4533900"/>
            <a:ext cx="2586990" cy="1705610"/>
          </a:xfrm>
          <a:prstGeom prst="rect">
            <a:avLst/>
          </a:prstGeom>
          <a:noFill/>
          <a:ln w="9525">
            <a:noFill/>
          </a:ln>
        </p:spPr>
      </p:pic>
      <p:pic>
        <p:nvPicPr>
          <p:cNvPr id="7" name="图片 -2147482614"/>
          <p:cNvPicPr>
            <a:picLocks noChangeAspect="1"/>
          </p:cNvPicPr>
          <p:nvPr/>
        </p:nvPicPr>
        <p:blipFill>
          <a:blip r:embed="rId6"/>
          <a:srcRect t="7630" r="5158" b="5628"/>
          <a:stretch>
            <a:fillRect/>
          </a:stretch>
        </p:blipFill>
        <p:spPr>
          <a:xfrm>
            <a:off x="3272790" y="1990725"/>
            <a:ext cx="2572385" cy="1670685"/>
          </a:xfrm>
          <a:prstGeom prst="rect">
            <a:avLst/>
          </a:prstGeom>
          <a:noFill/>
          <a:ln w="9525">
            <a:noFill/>
          </a:ln>
        </p:spPr>
      </p:pic>
      <p:pic>
        <p:nvPicPr>
          <p:cNvPr id="8" name="图片 7" descr="2018_06_13_23_33_42"/>
          <p:cNvPicPr>
            <a:picLocks noChangeAspect="1"/>
          </p:cNvPicPr>
          <p:nvPr/>
        </p:nvPicPr>
        <p:blipFill>
          <a:blip r:embed="rId7"/>
          <a:stretch>
            <a:fillRect/>
          </a:stretch>
        </p:blipFill>
        <p:spPr>
          <a:xfrm>
            <a:off x="381000" y="1990725"/>
            <a:ext cx="2582545" cy="1706245"/>
          </a:xfrm>
          <a:prstGeom prst="rect">
            <a:avLst/>
          </a:prstGeom>
        </p:spPr>
      </p:pic>
      <p:sp>
        <p:nvSpPr>
          <p:cNvPr id="12" name="Rectangle 2"/>
          <p:cNvSpPr txBox="1"/>
          <p:nvPr/>
        </p:nvSpPr>
        <p:spPr>
          <a:xfrm>
            <a:off x="685037" y="533476"/>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5238750" y="1371600"/>
            <a:ext cx="3223260" cy="2685415"/>
          </a:xfrm>
          <a:prstGeom prst="rect">
            <a:avLst/>
          </a:prstGeom>
        </p:spPr>
      </p:pic>
      <p:pic>
        <p:nvPicPr>
          <p:cNvPr id="2" name="图片 1"/>
          <p:cNvPicPr>
            <a:picLocks noChangeAspect="1"/>
          </p:cNvPicPr>
          <p:nvPr/>
        </p:nvPicPr>
        <p:blipFill>
          <a:blip r:embed="rId2"/>
          <a:srcRect l="2423" r="2154"/>
          <a:stretch>
            <a:fillRect/>
          </a:stretch>
        </p:blipFill>
        <p:spPr>
          <a:xfrm>
            <a:off x="459105" y="3948430"/>
            <a:ext cx="3312160" cy="2736850"/>
          </a:xfrm>
          <a:prstGeom prst="rect">
            <a:avLst/>
          </a:prstGeom>
        </p:spPr>
      </p:pic>
      <p:sp>
        <p:nvSpPr>
          <p:cNvPr id="14341" name="Rectangle 3"/>
          <p:cNvSpPr txBox="1"/>
          <p:nvPr/>
        </p:nvSpPr>
        <p:spPr>
          <a:xfrm>
            <a:off x="228600" y="956310"/>
            <a:ext cx="8487410" cy="5728970"/>
          </a:xfrm>
          <a:prstGeom prst="rect">
            <a:avLst/>
          </a:prstGeom>
          <a:noFill/>
          <a:ln w="9525">
            <a:noFill/>
          </a:ln>
        </p:spPr>
        <p:txBody>
          <a:bodyPr/>
          <a:lstStyle/>
          <a:p>
            <a:pPr eaLnBrk="1" hangingPunct="1">
              <a:lnSpc>
                <a:spcPct val="120000"/>
              </a:lnSpc>
              <a:spcBef>
                <a:spcPts val="480"/>
              </a:spcBef>
              <a:spcAft>
                <a:spcPts val="480"/>
              </a:spcAft>
              <a:buClr>
                <a:srgbClr val="002060"/>
              </a:buClr>
              <a:buSzPct val="50000"/>
              <a:buFont typeface="Wingdings" panose="05000000000000000000" pitchFamily="2" charset="2"/>
            </a:pPr>
            <a:r>
              <a:rPr lang="zh-CN" altLang="en-US" sz="2000" b="1" dirty="0">
                <a:solidFill>
                  <a:schemeClr val="tx1"/>
                </a:solidFill>
                <a:latin typeface="Times New Roman" panose="02020603050405020304" pitchFamily="18" charset="0"/>
                <a:ea typeface="Times New Roman" panose="02020603050405020304"/>
                <a:cs typeface="Times New Roman" panose="02020603050405020304" pitchFamily="18" charset="0"/>
                <a:sym typeface="+mn-ea"/>
              </a:rPr>
              <a:t>I. Company Overview</a:t>
            </a:r>
            <a:endParaRPr lang="zh-CN" altLang="en-US" sz="2000" b="1" dirty="0">
              <a:solidFill>
                <a:schemeClr val="tx1"/>
              </a:solidFill>
              <a:latin typeface="Times New Roman" panose="02020603050405020304" pitchFamily="18" charset="0"/>
              <a:ea typeface="Times New Roman" panose="02020603050405020304"/>
              <a:cs typeface="Times New Roman" panose="02020603050405020304" pitchFamily="18" charset="0"/>
              <a:sym typeface="+mn-ea"/>
            </a:endParaRPr>
          </a:p>
          <a:p>
            <a:pPr marL="198120" eaLnBrk="1" hangingPunct="1">
              <a:lnSpc>
                <a:spcPct val="120000"/>
              </a:lnSpc>
              <a:spcBef>
                <a:spcPct val="0"/>
              </a:spcBef>
              <a:buClr>
                <a:srgbClr val="002060"/>
              </a:buClr>
              <a:buSzPct val="50000"/>
              <a:buFont typeface="Wingdings" panose="05000000000000000000" pitchFamily="2" charset="2"/>
            </a:pPr>
            <a:r>
              <a:rPr lang="zh-CN" altLang="en-US" dirty="0">
                <a:latin typeface="Times New Roman" panose="02020603050405020304" pitchFamily="18" charset="0"/>
                <a:ea typeface="Times New Roman" panose="02020603050405020304"/>
                <a:cs typeface="Times New Roman" panose="02020603050405020304" pitchFamily="18" charset="0"/>
              </a:rPr>
              <a:t>I) Development Process</a:t>
            </a:r>
            <a:endParaRPr lang="zh-CN" altLang="en-US" dirty="0">
              <a:latin typeface="Times New Roman" panose="02020603050405020304" pitchFamily="18" charset="0"/>
              <a:ea typeface="Times New Roman" panose="02020603050405020304"/>
              <a:cs typeface="Times New Roman" panose="02020603050405020304" pitchFamily="18" charset="0"/>
            </a:endParaRPr>
          </a:p>
          <a:p>
            <a:pPr marL="198120" eaLnBrk="1" hangingPunct="1">
              <a:lnSpc>
                <a:spcPct val="120000"/>
              </a:lnSpc>
              <a:spcBef>
                <a:spcPct val="0"/>
              </a:spcBef>
              <a:buClr>
                <a:srgbClr val="002060"/>
              </a:buClr>
              <a:buSzPct val="50000"/>
              <a:buFont typeface="Wingdings" panose="05000000000000000000" pitchFamily="2" charset="2"/>
            </a:pPr>
            <a:r>
              <a:rPr lang="en-US" altLang="zh-CN" dirty="0">
                <a:latin typeface="Times New Roman" panose="02020603050405020304" pitchFamily="18" charset="0"/>
                <a:ea typeface="Times New Roman" panose="02020603050405020304"/>
                <a:cs typeface="Times New Roman" panose="02020603050405020304" pitchFamily="18" charset="0"/>
              </a:rPr>
              <a:t>1. Initial stage (1958-1964)</a:t>
            </a:r>
            <a:endParaRPr lang="en-US" altLang="zh-CN" dirty="0">
              <a:latin typeface="Times New Roman" panose="02020603050405020304" pitchFamily="18" charset="0"/>
              <a:ea typeface="Times New Roman" panose="02020603050405020304"/>
              <a:cs typeface="Times New Roman" panose="02020603050405020304" pitchFamily="18" charset="0"/>
            </a:endParaRPr>
          </a:p>
          <a:p>
            <a:pPr marL="198120" algn="just" eaLnBrk="1" hangingPunct="1">
              <a:lnSpc>
                <a:spcPct val="120000"/>
              </a:lnSpc>
              <a:buClr>
                <a:srgbClr val="002060"/>
              </a:buClr>
              <a:buSzPct val="50000"/>
              <a:buFont typeface="Wingdings" panose="05000000000000000000" pitchFamily="2" charset="2"/>
            </a:pP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The company was founded in 1958, formerly known as </a:t>
            </a:r>
            <a:r>
              <a:rPr lang="en-US" altLang="zh-CN" dirty="0" err="1">
                <a:latin typeface="Times New Roman" panose="02020603050405020304" pitchFamily="18" charset="0"/>
                <a:cs typeface="Times New Roman" panose="02020603050405020304" pitchFamily="18" charset="0"/>
              </a:rPr>
              <a:t>Guizhou</a:t>
            </a:r>
            <a:r>
              <a:rPr lang="en-US" altLang="zh-CN" dirty="0">
                <a:latin typeface="Times New Roman" panose="02020603050405020304" pitchFamily="18" charset="0"/>
                <a:cs typeface="Times New Roman" panose="02020603050405020304" pitchFamily="18" charset="0"/>
              </a:rPr>
              <a:t> Heavy Forging Equipment Factory. As a key heavy industrial infrastructure project planned for the First Five-Year Plan period of China, it was built with the aid of the former Soviet Union. Following the deterioration of Sino-Soviet relations, the project faced suspension shortly after initiation. Ultimately, through active coordination by the </a:t>
            </a:r>
            <a:r>
              <a:rPr lang="en-US" altLang="zh-CN" dirty="0" err="1">
                <a:latin typeface="Times New Roman" panose="02020603050405020304" pitchFamily="18" charset="0"/>
                <a:cs typeface="Times New Roman" panose="02020603050405020304" pitchFamily="18" charset="0"/>
              </a:rPr>
              <a:t>Guizhou</a:t>
            </a:r>
            <a:r>
              <a:rPr lang="en-US" altLang="zh-CN" dirty="0">
                <a:latin typeface="Times New Roman" panose="02020603050405020304" pitchFamily="18" charset="0"/>
                <a:cs typeface="Times New Roman" panose="02020603050405020304" pitchFamily="18" charset="0"/>
              </a:rPr>
              <a:t> Provincial Government, the project was able to continue. Existing portions were merged or relocated, and through arduous efforts, gradually took shape. </a:t>
            </a:r>
            <a:endParaRPr lang="zh-CN" altLang="en-US" sz="1600" b="1" dirty="0">
              <a:latin typeface="Times New Roman" panose="02020603050405020304" pitchFamily="18" charset="0"/>
              <a:cs typeface="Times New Roman" panose="02020603050405020304" pitchFamily="18" charset="0"/>
            </a:endParaRPr>
          </a:p>
        </p:txBody>
      </p:sp>
      <p:sp>
        <p:nvSpPr>
          <p:cNvPr id="14338" name="Rectangle 2"/>
          <p:cNvSpPr>
            <a:spLocks noGrp="1"/>
          </p:cNvSpPr>
          <p:nvPr>
            <p:ph type="title"/>
          </p:nvPr>
        </p:nvSpPr>
        <p:spPr>
          <a:xfrm>
            <a:off x="533506" y="189933"/>
            <a:ext cx="8763635" cy="648335"/>
          </a:xfrm>
        </p:spPr>
        <p:txBody>
          <a:bodyPr vert="horz" wrap="square" anchor="ctr"/>
          <a:lstStyle/>
          <a:p>
            <a:pPr marL="147955" algn="l" eaLnBrk="1" hangingPunct="1"/>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ea typeface="Times New Roman" panose="02020603050405020304"/>
              <a:cs typeface="Times New Roman" panose="02020603050405020304" pitchFamily="18" charset="0"/>
            </a:endParaRPr>
          </a:p>
        </p:txBody>
      </p:sp>
      <p:sp>
        <p:nvSpPr>
          <p:cNvPr id="14339" name="灯片编号占位符 5"/>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3" name="图片 -2147482624" descr="险峰标志-1"/>
          <p:cNvPicPr>
            <a:picLocks noChangeAspect="1"/>
          </p:cNvPicPr>
          <p:nvPr/>
        </p:nvPicPr>
        <p:blipFill>
          <a:blip r:embed="rId3"/>
          <a:srcRect l="7938" r="23813" b="30956"/>
          <a:stretch>
            <a:fillRect/>
          </a:stretch>
        </p:blipFill>
        <p:spPr>
          <a:xfrm>
            <a:off x="116840" y="155575"/>
            <a:ext cx="650875" cy="511175"/>
          </a:xfrm>
          <a:prstGeom prst="rect">
            <a:avLst/>
          </a:prstGeom>
          <a:noFill/>
          <a:ln w="9525">
            <a:noFill/>
          </a:ln>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100965" y="1316355"/>
            <a:ext cx="9039225" cy="5368925"/>
          </a:xfrm>
          <a:solidFill>
            <a:schemeClr val="bg1">
              <a:lumMod val="95000"/>
            </a:schemeClr>
          </a:solidFill>
        </p:spPr>
        <p:txBody>
          <a:bodyPr vert="horz" wrap="square" anchor="t"/>
          <a:lstStyle/>
          <a:p>
            <a:pPr marL="0" indent="0" eaLnBrk="1" hangingPunct="1">
              <a:lnSpc>
                <a:spcPct val="80000"/>
              </a:lnSpc>
              <a:spcBef>
                <a:spcPts val="480"/>
              </a:spcBef>
              <a:spcAft>
                <a:spcPts val="480"/>
              </a:spcAft>
              <a:buClr>
                <a:srgbClr val="002060"/>
              </a:buClr>
              <a:buSzPct val="50000"/>
              <a:buFont typeface="Wingdings" panose="05000000000000000000" pitchFamily="2" charset="2"/>
              <a:buNone/>
            </a:pPr>
            <a:r>
              <a:rPr lang="zh-CN" altLang="en-US" sz="2000" b="1" dirty="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a:cs typeface="Times New Roman" panose="02020603050405020304" pitchFamily="18" charset="0"/>
                <a:sym typeface="+mn-ea"/>
              </a:rPr>
              <a:t>I. Company Overview</a:t>
            </a:r>
            <a:endParaRPr lang="zh-CN" altLang="en-US" sz="2000" b="1" dirty="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lnSpc>
                <a:spcPct val="120000"/>
              </a:lnSpc>
              <a:spcBef>
                <a:spcPct val="0"/>
              </a:spcBef>
              <a:buClr>
                <a:srgbClr val="002060"/>
              </a:buClr>
              <a:buSzPct val="50000"/>
              <a:buFont typeface="Wingdings" panose="05000000000000000000" pitchFamily="2" charset="2"/>
              <a:buNone/>
            </a:pPr>
            <a:r>
              <a:rPr lang="zh-CN" altLang="en-US" sz="1400" dirty="0">
                <a:solidFill>
                  <a:schemeClr val="tx1"/>
                </a:solidFill>
                <a:latin typeface="Times New Roman" panose="02020603050405020304" pitchFamily="18" charset="0"/>
                <a:ea typeface="Times New Roman" panose="02020603050405020304"/>
                <a:cs typeface="Times New Roman" panose="02020603050405020304" pitchFamily="18" charset="0"/>
                <a:sym typeface="+mn-ea"/>
              </a:rPr>
              <a:t>II) Basic Information</a:t>
            </a:r>
            <a:endParaRPr lang="zh-CN" altLang="en-US" sz="1400" dirty="0">
              <a:solidFill>
                <a:schemeClr val="tx1"/>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lnSpc>
                <a:spcPct val="120000"/>
              </a:lnSpc>
              <a:spcBef>
                <a:spcPct val="0"/>
              </a:spcBef>
              <a:buClr>
                <a:srgbClr val="002060"/>
              </a:buClr>
              <a:buSzPct val="50000"/>
              <a:buFont typeface="Wingdings" panose="05000000000000000000" pitchFamily="2" charset="2"/>
              <a:buNone/>
            </a:pPr>
            <a:r>
              <a:rPr lang="en-US" altLang="zh-CN" sz="1400" dirty="0">
                <a:solidFill>
                  <a:schemeClr val="tx1"/>
                </a:solidFill>
                <a:latin typeface="Times New Roman" panose="02020603050405020304" pitchFamily="18" charset="0"/>
                <a:ea typeface="Times New Roman" panose="02020603050405020304"/>
                <a:cs typeface="Times New Roman" panose="02020603050405020304" pitchFamily="18" charset="0"/>
              </a:rPr>
              <a:t>3. R&amp;D Capability</a:t>
            </a:r>
            <a:endParaRPr lang="en-US" altLang="zh-CN" sz="1400"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marL="0" indent="0" algn="just" eaLnBrk="1" hangingPunct="1">
              <a:lnSpc>
                <a:spcPct val="120000"/>
              </a:lnSpc>
              <a:buClr>
                <a:srgbClr val="002060"/>
              </a:buClr>
              <a:buFont typeface="Wingdings" panose="05000000000000000000" pitchFamily="2" charset="2"/>
              <a:buNone/>
            </a:pPr>
            <a:r>
              <a:rPr lang="zh-CN" altLang="en-US" sz="1400" dirty="0">
                <a:solidFill>
                  <a:schemeClr val="tx1"/>
                </a:solidFill>
                <a:latin typeface="Times New Roman" panose="02020603050405020304" pitchFamily="18" charset="0"/>
                <a:ea typeface="Times New Roman" panose="02020603050405020304"/>
                <a:cs typeface="Times New Roman" panose="02020603050405020304" pitchFamily="18" charset="0"/>
                <a:sym typeface="+mn-ea"/>
              </a:rPr>
              <a:t>The company established the enterprise technology center in 1993, which was certified by the national enterprise technology center. It is now the provincial enterprise technology center of Guizhou Province, with more than 70 R&amp;D personnel. The center comprises specialized research laboratories including grinding, electrical, hydraulic, process, and standards, as well as heavy-duty grinder and centerless grinding machine laboratories. The center has carried out Industry-University-Research in-depth cooperation with well-known domestic scientific research institutes for a long time, and has successively undertaken a number of major scientific and technological special research work of the Ministry of Machinery Industry, the Ministry of Science and Technology, the Ministry of Industry and Information Technology, as well as Guizhou Province and Guiyang City, and has successively developed 11 series of machine tool products with independent intellectual property rights and key core technologies in seven categories and different specifications. A number of technical achievements have become the first in China, filling the domestic gap, obtaining more than 40 national patents, and becoming the drafting and revision unit of the roll grinder industry standard. Over the years, the Center has established CAD/CAPP//PDM and other modern design and information management network systems through technical transformation, and has accumulated a batch of advanced and perfect testing equipment and experimental instruments such as dual-frequency laser interferometer, three-coordinate machine and so on. It has strong capacity in product design and development, experimental research and technical consulting services.</a:t>
            </a:r>
            <a:endParaRPr lang="zh-CN" altLang="en-US" sz="1400" dirty="0">
              <a:solidFill>
                <a:schemeClr val="tx1"/>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ahoma" panose="020B0604030504040204" pitchFamily="2" charset="0"/>
              </a:rPr>
            </a:fld>
            <a:endParaRPr lang="zh-CN" altLang="en-US" sz="110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00965" y="371475"/>
            <a:ext cx="662940" cy="520700"/>
          </a:xfrm>
          <a:prstGeom prst="rect">
            <a:avLst/>
          </a:prstGeom>
          <a:noFill/>
          <a:ln w="9525">
            <a:noFill/>
          </a:ln>
        </p:spPr>
      </p:pic>
      <p:sp>
        <p:nvSpPr>
          <p:cNvPr id="6" name="Rectangle 2"/>
          <p:cNvSpPr txBox="1"/>
          <p:nvPr/>
        </p:nvSpPr>
        <p:spPr>
          <a:xfrm>
            <a:off x="685037" y="155575"/>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Xianfeng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256540" y="1304290"/>
            <a:ext cx="8759825" cy="5380990"/>
          </a:xfrm>
          <a:solidFill>
            <a:schemeClr val="bg1">
              <a:lumMod val="95000"/>
            </a:schemeClr>
          </a:solidFill>
        </p:spPr>
        <p:txBody>
          <a:bodyPr vert="horz" wrap="square" anchor="t"/>
          <a:lstStyle/>
          <a:p>
            <a:pPr marL="0" indent="0" eaLnBrk="1" hangingPunct="1">
              <a:buClr>
                <a:srgbClr val="002060"/>
              </a:buClr>
              <a:buFont typeface="Wingdings" panose="05000000000000000000" pitchFamily="2" charset="2"/>
              <a:buNone/>
            </a:pPr>
            <a:r>
              <a:rPr lang="en-US" altLang="zh-CN" sz="1800" b="1" dirty="0">
                <a:latin typeface="Times New Roman" panose="02020603050405020304" pitchFamily="18" charset="0"/>
                <a:ea typeface="Times New Roman" panose="02020603050405020304"/>
                <a:cs typeface="Times New Roman" panose="02020603050405020304" pitchFamily="18" charset="0"/>
                <a:sym typeface="+mn-ea"/>
              </a:rPr>
              <a:t>3. R&amp;D Capability</a:t>
            </a:r>
            <a:endParaRPr lang="en-US" altLang="zh-CN" sz="1800" b="1" dirty="0">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b="1" dirty="0">
              <a:solidFill>
                <a:srgbClr val="002060"/>
              </a:solidFill>
              <a:ea typeface="宋体" panose="02010600030101010101" pitchFamily="2" charset="-122"/>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ahoma" panose="020B0604030504040204" pitchFamily="2" charset="0"/>
              </a:rPr>
            </a:fld>
            <a:endParaRPr lang="zh-CN" altLang="en-US" sz="110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00965" y="371475"/>
            <a:ext cx="662940" cy="520700"/>
          </a:xfrm>
          <a:prstGeom prst="rect">
            <a:avLst/>
          </a:prstGeom>
          <a:noFill/>
          <a:ln w="9525">
            <a:noFill/>
          </a:ln>
        </p:spPr>
      </p:pic>
      <p:pic>
        <p:nvPicPr>
          <p:cNvPr id="8" name="图片 7" descr="10-11售后-质量管理与检测"/>
          <p:cNvPicPr>
            <a:picLocks noChangeAspect="1"/>
          </p:cNvPicPr>
          <p:nvPr/>
        </p:nvPicPr>
        <p:blipFill>
          <a:blip r:embed="rId2"/>
          <a:srcRect l="54299" t="56400" r="6970" b="13176"/>
          <a:stretch>
            <a:fillRect/>
          </a:stretch>
        </p:blipFill>
        <p:spPr>
          <a:xfrm>
            <a:off x="256540" y="1761490"/>
            <a:ext cx="3840480" cy="2157730"/>
          </a:xfrm>
          <a:prstGeom prst="rect">
            <a:avLst/>
          </a:prstGeom>
        </p:spPr>
      </p:pic>
      <p:pic>
        <p:nvPicPr>
          <p:cNvPr id="3" name="图片 -2147482623" descr="质量检测"/>
          <p:cNvPicPr>
            <a:picLocks noChangeAspect="1"/>
          </p:cNvPicPr>
          <p:nvPr/>
        </p:nvPicPr>
        <p:blipFill>
          <a:blip r:embed="rId3"/>
          <a:srcRect t="1516"/>
          <a:stretch>
            <a:fillRect/>
          </a:stretch>
        </p:blipFill>
        <p:spPr>
          <a:xfrm>
            <a:off x="4345940" y="1761490"/>
            <a:ext cx="3410585" cy="2153285"/>
          </a:xfrm>
          <a:prstGeom prst="rect">
            <a:avLst/>
          </a:prstGeom>
          <a:noFill/>
          <a:ln w="9525">
            <a:noFill/>
          </a:ln>
        </p:spPr>
      </p:pic>
      <p:pic>
        <p:nvPicPr>
          <p:cNvPr id="11" name="图片 10" descr="12.08.8"/>
          <p:cNvPicPr>
            <a:picLocks noChangeAspect="1"/>
          </p:cNvPicPr>
          <p:nvPr/>
        </p:nvPicPr>
        <p:blipFill>
          <a:blip r:embed="rId4"/>
          <a:srcRect t="1567" b="1403"/>
          <a:stretch>
            <a:fillRect/>
          </a:stretch>
        </p:blipFill>
        <p:spPr>
          <a:xfrm>
            <a:off x="100965" y="4084955"/>
            <a:ext cx="1778635" cy="2498090"/>
          </a:xfrm>
          <a:prstGeom prst="rect">
            <a:avLst/>
          </a:prstGeom>
        </p:spPr>
      </p:pic>
      <p:pic>
        <p:nvPicPr>
          <p:cNvPr id="6" name="Picture 4" descr="13"/>
          <p:cNvPicPr>
            <a:picLocks noChangeAspect="1"/>
          </p:cNvPicPr>
          <p:nvPr/>
        </p:nvPicPr>
        <p:blipFill>
          <a:blip r:embed="rId5"/>
          <a:stretch>
            <a:fillRect/>
          </a:stretch>
        </p:blipFill>
        <p:spPr>
          <a:xfrm>
            <a:off x="1494155" y="4097655"/>
            <a:ext cx="1783715" cy="2473325"/>
          </a:xfrm>
          <a:prstGeom prst="rect">
            <a:avLst/>
          </a:prstGeom>
          <a:noFill/>
          <a:ln w="9525">
            <a:noFill/>
          </a:ln>
        </p:spPr>
      </p:pic>
      <p:pic>
        <p:nvPicPr>
          <p:cNvPr id="5" name="Picture 6" descr="14年专利"/>
          <p:cNvPicPr>
            <a:picLocks noChangeAspect="1"/>
          </p:cNvPicPr>
          <p:nvPr/>
        </p:nvPicPr>
        <p:blipFill>
          <a:blip r:embed="rId6"/>
          <a:srcRect t="3649" b="2651"/>
          <a:stretch>
            <a:fillRect/>
          </a:stretch>
        </p:blipFill>
        <p:spPr>
          <a:xfrm>
            <a:off x="2896870" y="4083685"/>
            <a:ext cx="1939925" cy="2499360"/>
          </a:xfrm>
          <a:prstGeom prst="rect">
            <a:avLst/>
          </a:prstGeom>
          <a:noFill/>
          <a:ln w="9525">
            <a:noFill/>
          </a:ln>
        </p:spPr>
      </p:pic>
      <p:pic>
        <p:nvPicPr>
          <p:cNvPr id="51203" name="Picture 4" descr="15年专利2"/>
          <p:cNvPicPr>
            <a:picLocks noChangeAspect="1"/>
          </p:cNvPicPr>
          <p:nvPr/>
        </p:nvPicPr>
        <p:blipFill>
          <a:blip r:embed="rId7"/>
          <a:srcRect t="3027" b="1399"/>
          <a:stretch>
            <a:fillRect/>
          </a:stretch>
        </p:blipFill>
        <p:spPr>
          <a:xfrm>
            <a:off x="4407535" y="4083685"/>
            <a:ext cx="1880870" cy="2473325"/>
          </a:xfrm>
          <a:prstGeom prst="rect">
            <a:avLst/>
          </a:prstGeom>
          <a:noFill/>
          <a:ln w="9525">
            <a:noFill/>
          </a:ln>
        </p:spPr>
      </p:pic>
      <p:pic>
        <p:nvPicPr>
          <p:cNvPr id="9" name="Picture 6" descr="15年专利1"/>
          <p:cNvPicPr>
            <a:picLocks noChangeAspect="1"/>
          </p:cNvPicPr>
          <p:nvPr/>
        </p:nvPicPr>
        <p:blipFill>
          <a:blip r:embed="rId8"/>
          <a:srcRect t="3286" b="2978"/>
          <a:stretch>
            <a:fillRect/>
          </a:stretch>
        </p:blipFill>
        <p:spPr>
          <a:xfrm>
            <a:off x="5828665" y="4069080"/>
            <a:ext cx="1927860" cy="2487930"/>
          </a:xfrm>
          <a:prstGeom prst="rect">
            <a:avLst/>
          </a:prstGeom>
          <a:noFill/>
          <a:ln w="9525">
            <a:noFill/>
          </a:ln>
        </p:spPr>
      </p:pic>
      <p:pic>
        <p:nvPicPr>
          <p:cNvPr id="10" name="图片 9" descr="17年专利"/>
          <p:cNvPicPr>
            <a:picLocks noChangeAspect="1"/>
          </p:cNvPicPr>
          <p:nvPr/>
        </p:nvPicPr>
        <p:blipFill>
          <a:blip r:embed="rId9"/>
          <a:srcRect t="2391" b="176"/>
          <a:stretch>
            <a:fillRect/>
          </a:stretch>
        </p:blipFill>
        <p:spPr>
          <a:xfrm>
            <a:off x="7232650" y="4081780"/>
            <a:ext cx="1783715" cy="2461895"/>
          </a:xfrm>
          <a:prstGeom prst="rect">
            <a:avLst/>
          </a:prstGeom>
        </p:spPr>
      </p:pic>
      <p:sp>
        <p:nvSpPr>
          <p:cNvPr id="14" name="Rectangle 2"/>
          <p:cNvSpPr txBox="1"/>
          <p:nvPr/>
        </p:nvSpPr>
        <p:spPr>
          <a:xfrm>
            <a:off x="685037" y="570919"/>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381000" y="1304290"/>
            <a:ext cx="8335010" cy="5096510"/>
          </a:xfrm>
          <a:solidFill>
            <a:schemeClr val="bg1">
              <a:lumMod val="95000"/>
            </a:schemeClr>
          </a:solidFill>
        </p:spPr>
        <p:txBody>
          <a:bodyPr vert="horz" wrap="square" anchor="t"/>
          <a:lstStyle/>
          <a:p>
            <a:pPr marL="0" indent="0" eaLnBrk="1" hangingPunct="1">
              <a:lnSpc>
                <a:spcPct val="80000"/>
              </a:lnSpc>
              <a:spcBef>
                <a:spcPts val="480"/>
              </a:spcBef>
              <a:spcAft>
                <a:spcPts val="480"/>
              </a:spcAft>
              <a:buClr>
                <a:srgbClr val="002060"/>
              </a:buClr>
              <a:buSzPct val="50000"/>
              <a:buFont typeface="Wingdings" panose="05000000000000000000" pitchFamily="2" charset="2"/>
              <a:buNone/>
            </a:pPr>
            <a:r>
              <a:rPr lang="zh-CN" altLang="en-US" sz="2000" b="1" dirty="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a:cs typeface="Times New Roman" panose="02020603050405020304" pitchFamily="18" charset="0"/>
                <a:sym typeface="+mn-ea"/>
              </a:rPr>
              <a:t>I. Company Overview</a:t>
            </a:r>
            <a:endParaRPr lang="zh-CN" altLang="en-US" sz="2000" b="1" dirty="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lnSpc>
                <a:spcPct val="120000"/>
              </a:lnSpc>
              <a:spcBef>
                <a:spcPct val="0"/>
              </a:spcBef>
              <a:buClr>
                <a:srgbClr val="002060"/>
              </a:buClr>
              <a:buSzPct val="50000"/>
              <a:buFont typeface="Wingdings" panose="05000000000000000000" pitchFamily="2" charset="2"/>
              <a:buNone/>
            </a:pPr>
            <a:r>
              <a:rPr lang="zh-CN" altLang="en-US" sz="1600" dirty="0">
                <a:latin typeface="Times New Roman" panose="02020603050405020304" pitchFamily="18" charset="0"/>
                <a:ea typeface="Times New Roman" panose="02020603050405020304"/>
                <a:cs typeface="Times New Roman" panose="02020603050405020304" pitchFamily="18" charset="0"/>
                <a:sym typeface="+mn-ea"/>
              </a:rPr>
              <a:t>II) Basic Information</a:t>
            </a:r>
            <a:endParaRPr lang="zh-CN" altLang="en-US" sz="1600" dirty="0">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lnSpc>
                <a:spcPct val="120000"/>
              </a:lnSpc>
              <a:buClr>
                <a:srgbClr val="002060"/>
              </a:buClr>
              <a:buFont typeface="Wingdings" panose="05000000000000000000" pitchFamily="2" charset="2"/>
              <a:buNone/>
            </a:pPr>
            <a:r>
              <a:rPr lang="en-US" altLang="zh-CN" sz="1600" dirty="0">
                <a:solidFill>
                  <a:schemeClr val="tx1"/>
                </a:solidFill>
                <a:latin typeface="Times New Roman" panose="02020603050405020304" pitchFamily="18" charset="0"/>
                <a:ea typeface="Times New Roman" panose="02020603050405020304"/>
                <a:cs typeface="Times New Roman" panose="02020603050405020304" pitchFamily="18" charset="0"/>
              </a:rPr>
              <a:t>4. Qualifications and Honors</a:t>
            </a:r>
            <a:endParaRPr lang="en-US" altLang="zh-CN" sz="1600"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marL="0" indent="0" algn="just" eaLnBrk="1" hangingPunct="1">
              <a:lnSpc>
                <a:spcPct val="120000"/>
              </a:lnSpc>
              <a:buClr>
                <a:srgbClr val="002060"/>
              </a:buClr>
              <a:buFont typeface="Wingdings" panose="05000000000000000000" pitchFamily="2" charset="2"/>
              <a:buNone/>
            </a:pPr>
            <a:r>
              <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sym typeface="+mn-ea"/>
              </a:rPr>
              <a:t>Xianfeng Machine Tool has always adhered to a path led by technological innovation, guided by market demand, supported by quality assurance, striving for progress, and consistently solidifying its leading position in the industry. In 1995, it obtained ISO9001 Quality Management System certification, followed by ISO10012 Measurement Management System certification in 2007. In the same year, its "Xianfeng" brand CNC grinder was honored with the title of China Top Brand. The development of new products has repeatedly filled domestic gaps, achieving a series of significant technological breakthroughs. Among them, the CNC roll grinder has won numerous awards, including the National Scientific and Technological Progress Award, the former Ministry of Machinery Industry's Technological Progress Second Prize, as well as over a hundred awards for technological progress and outstanding new products from Guizhou Province and Guiyang City. Presently, it holds the title of a high-tech enterprise in Guizhou Province.</a:t>
            </a: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ahoma" panose="020B0604030504040204" pitchFamily="2" charset="0"/>
              </a:rPr>
            </a:fld>
            <a:endParaRPr lang="zh-CN" altLang="en-US" sz="110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09855" y="371475"/>
            <a:ext cx="662940" cy="520700"/>
          </a:xfrm>
          <a:prstGeom prst="rect">
            <a:avLst/>
          </a:prstGeom>
          <a:noFill/>
          <a:ln w="9525">
            <a:noFill/>
          </a:ln>
        </p:spPr>
      </p:pic>
      <p:sp>
        <p:nvSpPr>
          <p:cNvPr id="6" name="Rectangle 2"/>
          <p:cNvSpPr txBox="1"/>
          <p:nvPr/>
        </p:nvSpPr>
        <p:spPr>
          <a:xfrm>
            <a:off x="685037" y="570919"/>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128905" y="1304290"/>
            <a:ext cx="9016365" cy="5380990"/>
          </a:xfrm>
          <a:solidFill>
            <a:schemeClr val="bg1">
              <a:lumMod val="95000"/>
            </a:schemeClr>
          </a:solidFill>
        </p:spPr>
        <p:txBody>
          <a:bodyPr vert="horz" wrap="square" anchor="t"/>
          <a:lstStyle/>
          <a:p>
            <a:pPr marL="0" indent="0" eaLnBrk="1" hangingPunct="1">
              <a:buClr>
                <a:srgbClr val="002060"/>
              </a:buClr>
              <a:buFont typeface="Wingdings" panose="05000000000000000000" pitchFamily="2" charset="2"/>
              <a:buNone/>
            </a:pPr>
            <a:r>
              <a:rPr lang="en-US" altLang="zh-CN" sz="1800" b="1" dirty="0">
                <a:latin typeface="Times New Roman" panose="02020603050405020304" pitchFamily="18" charset="0"/>
                <a:ea typeface="Times New Roman" panose="02020603050405020304"/>
                <a:cs typeface="Times New Roman" panose="02020603050405020304" pitchFamily="18" charset="0"/>
                <a:sym typeface="+mn-ea"/>
              </a:rPr>
              <a:t>4. Qualifications and Honors</a:t>
            </a:r>
            <a:endParaRPr lang="en-US" altLang="zh-CN" sz="1800" b="1" dirty="0">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宋体" panose="02010600030101010101" pitchFamily="2" charset="-122"/>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ahoma" panose="020B0604030504040204" pitchFamily="2" charset="0"/>
              </a:rPr>
            </a:fld>
            <a:endParaRPr lang="zh-CN" altLang="en-US" sz="110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9540" y="371475"/>
            <a:ext cx="662940" cy="520700"/>
          </a:xfrm>
          <a:prstGeom prst="rect">
            <a:avLst/>
          </a:prstGeom>
          <a:noFill/>
          <a:ln w="9525">
            <a:noFill/>
          </a:ln>
        </p:spPr>
      </p:pic>
      <p:pic>
        <p:nvPicPr>
          <p:cNvPr id="19463" name="图片 9" descr="24.JPG"/>
          <p:cNvPicPr>
            <a:picLocks noChangeAspect="1"/>
          </p:cNvPicPr>
          <p:nvPr/>
        </p:nvPicPr>
        <p:blipFill>
          <a:blip r:embed="rId2"/>
          <a:srcRect l="2092" t="905" r="3794" b="3374"/>
          <a:stretch>
            <a:fillRect/>
          </a:stretch>
        </p:blipFill>
        <p:spPr>
          <a:xfrm>
            <a:off x="192405" y="1753870"/>
            <a:ext cx="1800860" cy="2656205"/>
          </a:xfrm>
          <a:prstGeom prst="rect">
            <a:avLst/>
          </a:prstGeom>
          <a:noFill/>
          <a:ln w="9525">
            <a:noFill/>
          </a:ln>
        </p:spPr>
      </p:pic>
      <p:pic>
        <p:nvPicPr>
          <p:cNvPr id="3" name="图片 2" descr="DSC_5756"/>
          <p:cNvPicPr>
            <a:picLocks noChangeAspect="1"/>
          </p:cNvPicPr>
          <p:nvPr/>
        </p:nvPicPr>
        <p:blipFill>
          <a:blip r:embed="rId3"/>
          <a:stretch>
            <a:fillRect/>
          </a:stretch>
        </p:blipFill>
        <p:spPr>
          <a:xfrm>
            <a:off x="2120265" y="1753870"/>
            <a:ext cx="1868170" cy="2670175"/>
          </a:xfrm>
          <a:prstGeom prst="rect">
            <a:avLst/>
          </a:prstGeom>
        </p:spPr>
      </p:pic>
      <p:pic>
        <p:nvPicPr>
          <p:cNvPr id="4" name="图片 3" descr="DSC_5796"/>
          <p:cNvPicPr>
            <a:picLocks noChangeAspect="1"/>
          </p:cNvPicPr>
          <p:nvPr/>
        </p:nvPicPr>
        <p:blipFill>
          <a:blip r:embed="rId4"/>
          <a:stretch>
            <a:fillRect/>
          </a:stretch>
        </p:blipFill>
        <p:spPr>
          <a:xfrm>
            <a:off x="6059805" y="1878330"/>
            <a:ext cx="2989580" cy="2051050"/>
          </a:xfrm>
          <a:prstGeom prst="rect">
            <a:avLst/>
          </a:prstGeom>
        </p:spPr>
      </p:pic>
      <p:pic>
        <p:nvPicPr>
          <p:cNvPr id="14" name="图片 13" descr="中国名牌01"/>
          <p:cNvPicPr>
            <a:picLocks noChangeAspect="1"/>
          </p:cNvPicPr>
          <p:nvPr/>
        </p:nvPicPr>
        <p:blipFill>
          <a:blip r:embed="rId5"/>
          <a:stretch>
            <a:fillRect/>
          </a:stretch>
        </p:blipFill>
        <p:spPr>
          <a:xfrm>
            <a:off x="4114800" y="1767205"/>
            <a:ext cx="1833880" cy="2656840"/>
          </a:xfrm>
          <a:prstGeom prst="rect">
            <a:avLst/>
          </a:prstGeom>
        </p:spPr>
      </p:pic>
      <p:pic>
        <p:nvPicPr>
          <p:cNvPr id="7" name="图片 6"/>
          <p:cNvPicPr>
            <a:picLocks noChangeAspect="1"/>
          </p:cNvPicPr>
          <p:nvPr/>
        </p:nvPicPr>
        <p:blipFill>
          <a:blip r:embed="rId6"/>
          <a:stretch>
            <a:fillRect/>
          </a:stretch>
        </p:blipFill>
        <p:spPr>
          <a:xfrm>
            <a:off x="192405" y="4656455"/>
            <a:ext cx="8953500" cy="1828800"/>
          </a:xfrm>
          <a:prstGeom prst="rect">
            <a:avLst/>
          </a:prstGeom>
        </p:spPr>
      </p:pic>
      <p:sp>
        <p:nvSpPr>
          <p:cNvPr id="11" name="Rectangle 2"/>
          <p:cNvSpPr txBox="1"/>
          <p:nvPr/>
        </p:nvSpPr>
        <p:spPr>
          <a:xfrm>
            <a:off x="609704" y="494721"/>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3"/>
          <p:cNvSpPr txBox="1"/>
          <p:nvPr/>
        </p:nvSpPr>
        <p:spPr>
          <a:xfrm>
            <a:off x="227965" y="1042670"/>
            <a:ext cx="8540115" cy="5593715"/>
          </a:xfrm>
          <a:prstGeom prst="rect">
            <a:avLst/>
          </a:prstGeom>
          <a:noFill/>
          <a:ln w="9525">
            <a:noFill/>
          </a:ln>
        </p:spPr>
        <p:txBody>
          <a:bodyPr/>
          <a:lstStyle/>
          <a:p>
            <a:pPr marL="342900" indent="-342900" algn="just" eaLnBrk="1" hangingPunct="1">
              <a:lnSpc>
                <a:spcPct val="64000"/>
              </a:lnSpc>
              <a:spcBef>
                <a:spcPct val="16000"/>
              </a:spcBef>
              <a:buClr>
                <a:schemeClr val="tx2"/>
              </a:buClr>
              <a:buSzPct val="50000"/>
            </a:pPr>
            <a:r>
              <a:rPr lang="en-US" altLang="zh-CN" b="1" dirty="0">
                <a:latin typeface="Times New Roman" panose="02020603050405020304" pitchFamily="18" charset="0"/>
                <a:ea typeface="Times New Roman" panose="02020603050405020304"/>
                <a:cs typeface="Times New Roman" panose="02020603050405020304" pitchFamily="18" charset="0"/>
                <a:sym typeface="+mn-ea"/>
              </a:rPr>
              <a:t>4. Qualifications and Honors</a:t>
            </a:r>
            <a:endParaRPr lang="en-US" altLang="zh-CN" b="1" dirty="0">
              <a:latin typeface="Times New Roman" panose="02020603050405020304" pitchFamily="18" charset="0"/>
              <a:ea typeface="Times New Roman" panose="02020603050405020304"/>
              <a:cs typeface="Times New Roman" panose="02020603050405020304" pitchFamily="18" charset="0"/>
              <a:sym typeface="+mn-ea"/>
            </a:endParaRPr>
          </a:p>
          <a:p>
            <a:pPr marL="342900" indent="-342900" algn="just" eaLnBrk="1" hangingPunct="1">
              <a:lnSpc>
                <a:spcPct val="64000"/>
              </a:lnSpc>
              <a:spcBef>
                <a:spcPts val="480"/>
              </a:spcBef>
              <a:spcAft>
                <a:spcPts val="480"/>
              </a:spcAft>
              <a:buClr>
                <a:schemeClr val="tx2"/>
              </a:buClr>
              <a:buSzPct val="50000"/>
            </a:pPr>
            <a:endParaRPr lang="zh-CN" altLang="en-US" sz="2400" dirty="0">
              <a:latin typeface="Times New Roman" panose="02020603050405020304" pitchFamily="18" charset="0"/>
              <a:cs typeface="Times New Roman" panose="02020603050405020304" pitchFamily="18" charset="0"/>
            </a:endParaRPr>
          </a:p>
          <a:p>
            <a:pPr marL="198120" algn="just" eaLnBrk="1" hangingPunct="1">
              <a:lnSpc>
                <a:spcPct val="120000"/>
              </a:lnSpc>
              <a:spcBef>
                <a:spcPct val="0"/>
              </a:spcBef>
              <a:buClr>
                <a:schemeClr val="tx2"/>
              </a:buClr>
              <a:buSzPct val="50000"/>
            </a:pPr>
            <a:r>
              <a:rPr lang="zh-CN" altLang="en-US" sz="2400" dirty="0">
                <a:latin typeface="Times New Roman" panose="02020603050405020304" pitchFamily="18" charset="0"/>
                <a:cs typeface="Times New Roman" panose="02020603050405020304" pitchFamily="18" charset="0"/>
              </a:rPr>
              <a:t>                     </a:t>
            </a:r>
            <a:endParaRPr lang="zh-CN" altLang="en-US" sz="2400" b="1" dirty="0">
              <a:latin typeface="Times New Roman" panose="02020603050405020304" pitchFamily="18" charset="0"/>
              <a:cs typeface="Times New Roman" panose="02020603050405020304" pitchFamily="18" charset="0"/>
            </a:endParaRPr>
          </a:p>
          <a:p>
            <a:pPr marL="342900" indent="-342900" algn="just" eaLnBrk="1" hangingPunct="1">
              <a:lnSpc>
                <a:spcPct val="64000"/>
              </a:lnSpc>
              <a:spcBef>
                <a:spcPct val="16000"/>
              </a:spcBef>
              <a:buClr>
                <a:schemeClr val="tx2"/>
              </a:buClr>
              <a:buSzPct val="50000"/>
            </a:pPr>
            <a:endParaRPr lang="zh-CN" altLang="en-US" sz="2400" b="1" dirty="0">
              <a:latin typeface="Times New Roman" panose="02020603050405020304" pitchFamily="18" charset="0"/>
              <a:cs typeface="Times New Roman" panose="02020603050405020304" pitchFamily="18" charset="0"/>
            </a:endParaRPr>
          </a:p>
        </p:txBody>
      </p:sp>
      <p:sp>
        <p:nvSpPr>
          <p:cNvPr id="14339" name="灯片编号占位符 5"/>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3" name="图片 -2147482624" descr="险峰标志-1"/>
          <p:cNvPicPr>
            <a:picLocks noChangeAspect="1"/>
          </p:cNvPicPr>
          <p:nvPr/>
        </p:nvPicPr>
        <p:blipFill>
          <a:blip r:embed="rId1"/>
          <a:srcRect l="7938" r="23813" b="30956"/>
          <a:stretch>
            <a:fillRect/>
          </a:stretch>
        </p:blipFill>
        <p:spPr>
          <a:xfrm>
            <a:off x="123825" y="155575"/>
            <a:ext cx="650875" cy="511175"/>
          </a:xfrm>
          <a:prstGeom prst="rect">
            <a:avLst/>
          </a:prstGeom>
          <a:noFill/>
          <a:ln w="9525">
            <a:noFill/>
          </a:ln>
        </p:spPr>
      </p:pic>
      <p:pic>
        <p:nvPicPr>
          <p:cNvPr id="9" name="图片 8" descr="DSC_5739"/>
          <p:cNvPicPr>
            <a:picLocks noChangeAspect="1"/>
          </p:cNvPicPr>
          <p:nvPr/>
        </p:nvPicPr>
        <p:blipFill>
          <a:blip r:embed="rId2"/>
          <a:srcRect l="2923"/>
          <a:stretch>
            <a:fillRect/>
          </a:stretch>
        </p:blipFill>
        <p:spPr>
          <a:xfrm>
            <a:off x="4806950" y="1476375"/>
            <a:ext cx="3695700" cy="2533015"/>
          </a:xfrm>
          <a:prstGeom prst="rect">
            <a:avLst/>
          </a:prstGeom>
        </p:spPr>
      </p:pic>
      <p:pic>
        <p:nvPicPr>
          <p:cNvPr id="5" name="图片 4" descr="DSC_5752 (1)"/>
          <p:cNvPicPr>
            <a:picLocks noChangeAspect="1"/>
          </p:cNvPicPr>
          <p:nvPr/>
        </p:nvPicPr>
        <p:blipFill>
          <a:blip r:embed="rId3"/>
          <a:srcRect l="1913"/>
          <a:stretch>
            <a:fillRect/>
          </a:stretch>
        </p:blipFill>
        <p:spPr>
          <a:xfrm>
            <a:off x="672465" y="1476375"/>
            <a:ext cx="3805555" cy="2556510"/>
          </a:xfrm>
          <a:prstGeom prst="rect">
            <a:avLst/>
          </a:prstGeom>
        </p:spPr>
      </p:pic>
      <p:pic>
        <p:nvPicPr>
          <p:cNvPr id="2" name="图片 1" descr="照片 006"/>
          <p:cNvPicPr>
            <a:picLocks noChangeAspect="1"/>
          </p:cNvPicPr>
          <p:nvPr/>
        </p:nvPicPr>
        <p:blipFill>
          <a:blip r:embed="rId4"/>
          <a:srcRect l="16378" t="19443" r="15388" b="12686"/>
          <a:stretch>
            <a:fillRect/>
          </a:stretch>
        </p:blipFill>
        <p:spPr>
          <a:xfrm>
            <a:off x="227965" y="3744595"/>
            <a:ext cx="2204085" cy="1505585"/>
          </a:xfrm>
          <a:prstGeom prst="rect">
            <a:avLst/>
          </a:prstGeom>
        </p:spPr>
      </p:pic>
      <p:pic>
        <p:nvPicPr>
          <p:cNvPr id="4" name="图片 3" descr="DSC_5659"/>
          <p:cNvPicPr>
            <a:picLocks noChangeAspect="1"/>
          </p:cNvPicPr>
          <p:nvPr/>
        </p:nvPicPr>
        <p:blipFill>
          <a:blip r:embed="rId5"/>
          <a:stretch>
            <a:fillRect/>
          </a:stretch>
        </p:blipFill>
        <p:spPr>
          <a:xfrm>
            <a:off x="2392045" y="3776980"/>
            <a:ext cx="2085975" cy="1473200"/>
          </a:xfrm>
          <a:prstGeom prst="rect">
            <a:avLst/>
          </a:prstGeom>
        </p:spPr>
      </p:pic>
      <p:pic>
        <p:nvPicPr>
          <p:cNvPr id="6" name="图片 5" descr="DSC_5721"/>
          <p:cNvPicPr>
            <a:picLocks noChangeAspect="1"/>
          </p:cNvPicPr>
          <p:nvPr/>
        </p:nvPicPr>
        <p:blipFill>
          <a:blip r:embed="rId6"/>
          <a:stretch>
            <a:fillRect/>
          </a:stretch>
        </p:blipFill>
        <p:spPr>
          <a:xfrm>
            <a:off x="4478020" y="3776980"/>
            <a:ext cx="2195830" cy="1532255"/>
          </a:xfrm>
          <a:prstGeom prst="rect">
            <a:avLst/>
          </a:prstGeom>
        </p:spPr>
      </p:pic>
      <p:pic>
        <p:nvPicPr>
          <p:cNvPr id="8" name="图片 7" descr="DSC_5749"/>
          <p:cNvPicPr>
            <a:picLocks noChangeAspect="1"/>
          </p:cNvPicPr>
          <p:nvPr/>
        </p:nvPicPr>
        <p:blipFill>
          <a:blip r:embed="rId7"/>
          <a:stretch>
            <a:fillRect/>
          </a:stretch>
        </p:blipFill>
        <p:spPr>
          <a:xfrm>
            <a:off x="3305175" y="4991100"/>
            <a:ext cx="2608580" cy="1841500"/>
          </a:xfrm>
          <a:prstGeom prst="rect">
            <a:avLst/>
          </a:prstGeom>
        </p:spPr>
      </p:pic>
      <p:pic>
        <p:nvPicPr>
          <p:cNvPr id="10" name="图片 9" descr="DSC_5753"/>
          <p:cNvPicPr>
            <a:picLocks noChangeAspect="1"/>
          </p:cNvPicPr>
          <p:nvPr/>
        </p:nvPicPr>
        <p:blipFill>
          <a:blip r:embed="rId8"/>
          <a:stretch>
            <a:fillRect/>
          </a:stretch>
        </p:blipFill>
        <p:spPr>
          <a:xfrm>
            <a:off x="384810" y="4989830"/>
            <a:ext cx="2668905" cy="1842770"/>
          </a:xfrm>
          <a:prstGeom prst="rect">
            <a:avLst/>
          </a:prstGeom>
        </p:spPr>
      </p:pic>
      <p:pic>
        <p:nvPicPr>
          <p:cNvPr id="12" name="图片 11" descr="DSC_5763"/>
          <p:cNvPicPr>
            <a:picLocks noChangeAspect="1"/>
          </p:cNvPicPr>
          <p:nvPr/>
        </p:nvPicPr>
        <p:blipFill>
          <a:blip r:embed="rId9"/>
          <a:stretch>
            <a:fillRect/>
          </a:stretch>
        </p:blipFill>
        <p:spPr>
          <a:xfrm>
            <a:off x="6673850" y="3776980"/>
            <a:ext cx="2317750" cy="1615440"/>
          </a:xfrm>
          <a:prstGeom prst="rect">
            <a:avLst/>
          </a:prstGeom>
        </p:spPr>
      </p:pic>
      <p:pic>
        <p:nvPicPr>
          <p:cNvPr id="11" name="图片 10" descr="DSC_5758"/>
          <p:cNvPicPr>
            <a:picLocks noChangeAspect="1"/>
          </p:cNvPicPr>
          <p:nvPr/>
        </p:nvPicPr>
        <p:blipFill>
          <a:blip r:embed="rId10"/>
          <a:stretch>
            <a:fillRect/>
          </a:stretch>
        </p:blipFill>
        <p:spPr>
          <a:xfrm>
            <a:off x="6139815" y="5015865"/>
            <a:ext cx="2628265" cy="1792605"/>
          </a:xfrm>
          <a:prstGeom prst="rect">
            <a:avLst/>
          </a:prstGeom>
        </p:spPr>
      </p:pic>
      <p:sp>
        <p:nvSpPr>
          <p:cNvPr id="15" name="Rectangle 2"/>
          <p:cNvSpPr txBox="1"/>
          <p:nvPr/>
        </p:nvSpPr>
        <p:spPr>
          <a:xfrm>
            <a:off x="685037" y="189929"/>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381635" y="1242060"/>
            <a:ext cx="8455025" cy="5442585"/>
          </a:xfrm>
          <a:solidFill>
            <a:schemeClr val="bg1">
              <a:lumMod val="95000"/>
            </a:schemeClr>
          </a:solidFill>
        </p:spPr>
        <p:txBody>
          <a:bodyPr vert="horz" wrap="square" anchor="t"/>
          <a:lstStyle/>
          <a:p>
            <a:pPr marL="0" indent="0" eaLnBrk="1" hangingPunct="1">
              <a:lnSpc>
                <a:spcPct val="80000"/>
              </a:lnSpc>
              <a:spcBef>
                <a:spcPts val="960"/>
              </a:spcBef>
              <a:spcAft>
                <a:spcPts val="960"/>
              </a:spcAft>
              <a:buClr>
                <a:srgbClr val="002060"/>
              </a:buClr>
              <a:buSzPct val="50000"/>
              <a:buFont typeface="Wingdings" panose="05000000000000000000" pitchFamily="2" charset="2"/>
              <a:buNone/>
            </a:pPr>
            <a:r>
              <a:rPr lang="zh-CN" altLang="en-US" sz="2000" b="1" dirty="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a:cs typeface="Times New Roman" panose="02020603050405020304" pitchFamily="18" charset="0"/>
                <a:sym typeface="+mn-ea"/>
              </a:rPr>
              <a:t>I. Company Overview</a:t>
            </a:r>
            <a:endParaRPr lang="zh-CN" altLang="en-US" sz="2000" b="1" dirty="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lnSpc>
                <a:spcPct val="80000"/>
              </a:lnSpc>
              <a:spcBef>
                <a:spcPct val="0"/>
              </a:spcBef>
              <a:buClr>
                <a:srgbClr val="002060"/>
              </a:buClr>
              <a:buSzPct val="50000"/>
              <a:buFont typeface="Wingdings" panose="05000000000000000000" pitchFamily="2" charset="2"/>
              <a:buNone/>
            </a:pPr>
            <a:r>
              <a:rPr lang="zh-CN" altLang="en-US" sz="1800" dirty="0">
                <a:solidFill>
                  <a:schemeClr val="tx1"/>
                </a:solidFill>
                <a:latin typeface="Times New Roman" panose="02020603050405020304" pitchFamily="18" charset="0"/>
                <a:ea typeface="Times New Roman" panose="02020603050405020304"/>
                <a:cs typeface="Times New Roman" panose="02020603050405020304" pitchFamily="18" charset="0"/>
                <a:sym typeface="+mn-ea"/>
              </a:rPr>
              <a:t>II) Basic Information</a:t>
            </a:r>
            <a:endParaRPr lang="zh-CN" altLang="en-US" sz="1800" dirty="0">
              <a:solidFill>
                <a:schemeClr val="tx1"/>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lnSpc>
                <a:spcPct val="80000"/>
              </a:lnSpc>
              <a:spcBef>
                <a:spcPct val="0"/>
              </a:spcBef>
              <a:buClr>
                <a:srgbClr val="002060"/>
              </a:buClr>
              <a:buSzPct val="50000"/>
              <a:buFont typeface="Wingdings" panose="05000000000000000000" pitchFamily="2" charset="2"/>
              <a:buNone/>
            </a:pPr>
            <a:r>
              <a:rPr lang="en-US" sz="1800" dirty="0">
                <a:solidFill>
                  <a:schemeClr val="tx1"/>
                </a:solidFill>
                <a:latin typeface="Times New Roman" panose="02020603050405020304" pitchFamily="18" charset="0"/>
                <a:ea typeface="Times New Roman" panose="02020603050405020304"/>
                <a:cs typeface="Times New Roman" panose="02020603050405020304" pitchFamily="18" charset="0"/>
              </a:rPr>
              <a:t>5. Company Culture</a:t>
            </a:r>
            <a:endParaRPr lang="en-US" sz="1800"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marL="0" indent="0" eaLnBrk="1" hangingPunct="1">
              <a:lnSpc>
                <a:spcPct val="80000"/>
              </a:lnSpc>
              <a:buClr>
                <a:srgbClr val="002060"/>
              </a:buClr>
              <a:buFont typeface="Wingdings" panose="05000000000000000000"/>
              <a:buChar char="Ø"/>
            </a:pPr>
            <a:r>
              <a:rPr lang="zh-CN" altLang="en-US" sz="1800" dirty="0">
                <a:solidFill>
                  <a:schemeClr val="tx1"/>
                </a:solidFill>
                <a:latin typeface="Times New Roman" panose="02020603050405020304" pitchFamily="18" charset="0"/>
                <a:ea typeface="Times New Roman" panose="02020603050405020304"/>
                <a:cs typeface="Times New Roman" panose="02020603050405020304" pitchFamily="18" charset="0"/>
              </a:rPr>
              <a:t>Corporate Spirit:</a:t>
            </a:r>
            <a:endParaRPr lang="zh-CN" altLang="en-US" sz="1800"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marL="0" indent="0" algn="just" eaLnBrk="1" hangingPunct="1">
              <a:lnSpc>
                <a:spcPct val="80000"/>
              </a:lnSpc>
              <a:buClr>
                <a:srgbClr val="002060"/>
              </a:buClr>
              <a:buFont typeface="Wingdings" panose="05000000000000000000"/>
              <a:buNone/>
            </a:pPr>
            <a:r>
              <a:rPr lang="zh-CN" altLang="en-US" sz="1800" dirty="0">
                <a:solidFill>
                  <a:schemeClr val="tx1"/>
                </a:solidFill>
                <a:latin typeface="Times New Roman" panose="02020603050405020304" pitchFamily="18" charset="0"/>
                <a:ea typeface="Times New Roman" panose="02020603050405020304"/>
                <a:cs typeface="Times New Roman" panose="02020603050405020304" pitchFamily="18" charset="0"/>
              </a:rPr>
              <a:t>Love the factory, devote to work, unite together, strive for progress</a:t>
            </a:r>
            <a:endParaRPr lang="zh-CN" altLang="en-US" sz="1800"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marL="0" indent="0" algn="just" eaLnBrk="1" hangingPunct="1">
              <a:lnSpc>
                <a:spcPct val="80000"/>
              </a:lnSpc>
              <a:buClr>
                <a:srgbClr val="002060"/>
              </a:buClr>
              <a:buFont typeface="Wingdings" panose="05000000000000000000"/>
              <a:buChar char="Ø"/>
            </a:pPr>
            <a:r>
              <a:rPr lang="zh-CN" altLang="en-US" sz="1800" dirty="0">
                <a:solidFill>
                  <a:schemeClr val="tx1"/>
                </a:solidFill>
                <a:latin typeface="Times New Roman" panose="02020603050405020304" pitchFamily="18" charset="0"/>
                <a:ea typeface="Times New Roman" panose="02020603050405020304"/>
                <a:cs typeface="Times New Roman" panose="02020603050405020304" pitchFamily="18" charset="0"/>
              </a:rPr>
              <a:t>Corporate Mission:</a:t>
            </a:r>
            <a:endParaRPr lang="zh-CN" altLang="en-US" sz="1800"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marL="0" indent="0" algn="just" eaLnBrk="1" hangingPunct="1">
              <a:lnSpc>
                <a:spcPct val="80000"/>
              </a:lnSpc>
              <a:buClr>
                <a:srgbClr val="002060"/>
              </a:buClr>
              <a:buFont typeface="Wingdings" panose="05000000000000000000"/>
              <a:buNone/>
            </a:pPr>
            <a:r>
              <a:rPr lang="zh-CN" altLang="en-US" sz="1800" dirty="0">
                <a:solidFill>
                  <a:schemeClr val="tx1"/>
                </a:solidFill>
                <a:latin typeface="Times New Roman" panose="02020603050405020304" pitchFamily="18" charset="0"/>
                <a:ea typeface="Times New Roman" panose="02020603050405020304"/>
                <a:cs typeface="Times New Roman" panose="02020603050405020304" pitchFamily="18" charset="0"/>
              </a:rPr>
              <a:t>Pursue excellence, serve the world</a:t>
            </a:r>
            <a:endParaRPr lang="zh-CN" altLang="en-US" sz="1800"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marL="0" indent="0" algn="just" eaLnBrk="1" hangingPunct="1">
              <a:lnSpc>
                <a:spcPct val="80000"/>
              </a:lnSpc>
              <a:buClr>
                <a:srgbClr val="002060"/>
              </a:buClr>
              <a:buFont typeface="Wingdings" panose="05000000000000000000"/>
              <a:buChar char="Ø"/>
            </a:pPr>
            <a:r>
              <a:rPr lang="zh-CN" altLang="en-US" sz="1800" dirty="0">
                <a:solidFill>
                  <a:schemeClr val="tx1"/>
                </a:solidFill>
                <a:latin typeface="Times New Roman" panose="02020603050405020304" pitchFamily="18" charset="0"/>
                <a:ea typeface="Times New Roman" panose="02020603050405020304"/>
                <a:cs typeface="Times New Roman" panose="02020603050405020304" pitchFamily="18" charset="0"/>
              </a:rPr>
              <a:t>Quality Policy:</a:t>
            </a:r>
            <a:endParaRPr lang="zh-CN" altLang="en-US" sz="1800"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marL="0" indent="0" algn="just" eaLnBrk="1" hangingPunct="1">
              <a:lnSpc>
                <a:spcPct val="80000"/>
              </a:lnSpc>
              <a:buClr>
                <a:srgbClr val="002060"/>
              </a:buClr>
              <a:buFont typeface="Wingdings" panose="05000000000000000000"/>
              <a:buNone/>
            </a:pPr>
            <a:r>
              <a:rPr lang="zh-CN" altLang="en-US" sz="1800" dirty="0">
                <a:solidFill>
                  <a:schemeClr val="tx1"/>
                </a:solidFill>
                <a:latin typeface="Times New Roman" panose="02020603050405020304" pitchFamily="18" charset="0"/>
                <a:ea typeface="Times New Roman" panose="02020603050405020304"/>
                <a:cs typeface="Times New Roman" panose="02020603050405020304" pitchFamily="18" charset="0"/>
              </a:rPr>
              <a:t>Specialization, high-end and innovation-driven to promote development, strict management to maintain reputation, crafting quality products to build renowned brand, customer satisfaction as ultimate target</a:t>
            </a:r>
            <a:endParaRPr lang="zh-CN" altLang="en-US" sz="1800"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marL="0" indent="0" algn="just" eaLnBrk="1" hangingPunct="1">
              <a:lnSpc>
                <a:spcPct val="80000"/>
              </a:lnSpc>
              <a:buClr>
                <a:srgbClr val="002060"/>
              </a:buClr>
              <a:buFont typeface="Wingdings" panose="05000000000000000000"/>
              <a:buChar char="Ø"/>
            </a:pPr>
            <a:r>
              <a:rPr lang="zh-CN" altLang="en-US" sz="1800" dirty="0">
                <a:solidFill>
                  <a:schemeClr val="tx1"/>
                </a:solidFill>
                <a:latin typeface="Times New Roman" panose="02020603050405020304" pitchFamily="18" charset="0"/>
                <a:ea typeface="Times New Roman" panose="02020603050405020304"/>
                <a:cs typeface="Times New Roman" panose="02020603050405020304" pitchFamily="18" charset="0"/>
              </a:rPr>
              <a:t>Principles of Cadre Work:</a:t>
            </a:r>
            <a:endParaRPr lang="zh-CN" altLang="en-US" sz="1800"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marL="0" indent="0" algn="just" eaLnBrk="1" hangingPunct="1">
              <a:lnSpc>
                <a:spcPct val="80000"/>
              </a:lnSpc>
              <a:buClr>
                <a:srgbClr val="002060"/>
              </a:buClr>
              <a:buFont typeface="Wingdings" panose="05000000000000000000"/>
              <a:buNone/>
            </a:pPr>
            <a:r>
              <a:rPr lang="zh-CN" altLang="en-US" sz="1800" dirty="0">
                <a:solidFill>
                  <a:schemeClr val="tx1"/>
                </a:solidFill>
                <a:latin typeface="Times New Roman" panose="02020603050405020304" pitchFamily="18" charset="0"/>
                <a:ea typeface="Times New Roman" panose="02020603050405020304"/>
                <a:cs typeface="Times New Roman" panose="02020603050405020304" pitchFamily="18" charset="0"/>
              </a:rPr>
              <a:t>Dare to take on responsibilities, emphasize unity, promote communication, prioritize coordination, enforce execution</a:t>
            </a:r>
            <a:endParaRPr lang="zh-CN" altLang="en-US" sz="1800"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marL="0" indent="0" eaLnBrk="1" hangingPunct="1">
              <a:lnSpc>
                <a:spcPct val="80000"/>
              </a:lnSpc>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65735" y="320040"/>
            <a:ext cx="662940" cy="520700"/>
          </a:xfrm>
          <a:prstGeom prst="rect">
            <a:avLst/>
          </a:prstGeom>
          <a:noFill/>
          <a:ln w="9525">
            <a:noFill/>
          </a:ln>
        </p:spPr>
      </p:pic>
      <p:sp>
        <p:nvSpPr>
          <p:cNvPr id="6" name="Rectangle 2"/>
          <p:cNvSpPr txBox="1"/>
          <p:nvPr/>
        </p:nvSpPr>
        <p:spPr>
          <a:xfrm>
            <a:off x="685037" y="418523"/>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100965" y="1122045"/>
            <a:ext cx="8997315" cy="5681980"/>
          </a:xfrm>
          <a:solidFill>
            <a:schemeClr val="bg1">
              <a:lumMod val="95000"/>
            </a:schemeClr>
          </a:solidFill>
        </p:spPr>
        <p:txBody>
          <a:bodyPr vert="horz" wrap="square" anchor="t"/>
          <a:lstStyle/>
          <a:p>
            <a:pPr marL="0" indent="0" eaLnBrk="1" hangingPunct="1">
              <a:lnSpc>
                <a:spcPct val="80000"/>
              </a:lnSpc>
              <a:spcBef>
                <a:spcPts val="480"/>
              </a:spcBef>
              <a:spcAft>
                <a:spcPts val="480"/>
              </a:spcAft>
              <a:buClr>
                <a:srgbClr val="002060"/>
              </a:buClr>
              <a:buSzPct val="50000"/>
              <a:buFont typeface="Wingdings" panose="05000000000000000000" pitchFamily="2" charset="2"/>
              <a:buNone/>
            </a:pPr>
            <a:r>
              <a:rPr lang="zh-CN" altLang="en-US" sz="2000" b="1" dirty="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a:cs typeface="Times New Roman" panose="02020603050405020304" pitchFamily="18" charset="0"/>
                <a:sym typeface="+mn-ea"/>
              </a:rPr>
              <a:t>II. Flagship Products</a:t>
            </a:r>
            <a:endParaRPr lang="zh-CN" altLang="en-US" sz="2000" b="1" dirty="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lnSpc>
                <a:spcPct val="80000"/>
              </a:lnSpc>
              <a:spcBef>
                <a:spcPct val="0"/>
              </a:spcBef>
              <a:buClr>
                <a:srgbClr val="002060"/>
              </a:buClr>
              <a:buSzPct val="50000"/>
              <a:buFont typeface="Wingdings" panose="05000000000000000000" pitchFamily="2" charset="2"/>
              <a:buNone/>
            </a:pPr>
            <a:r>
              <a:rPr lang="en-US" altLang="zh-CN" sz="2000" dirty="0">
                <a:latin typeface="Times New Roman" panose="02020603050405020304" pitchFamily="18" charset="0"/>
                <a:ea typeface="Times New Roman" panose="02020603050405020304"/>
                <a:cs typeface="Times New Roman" panose="02020603050405020304" pitchFamily="18" charset="0"/>
              </a:rPr>
              <a:t>1. Roll grinder</a:t>
            </a:r>
            <a:endParaRPr lang="en-US" altLang="zh-CN" sz="2000" dirty="0">
              <a:latin typeface="Times New Roman" panose="02020603050405020304" pitchFamily="18" charset="0"/>
              <a:ea typeface="Times New Roman" panose="02020603050405020304"/>
              <a:cs typeface="Times New Roman" panose="02020603050405020304" pitchFamily="18" charset="0"/>
            </a:endParaRPr>
          </a:p>
          <a:p>
            <a:pPr marL="0" indent="0" algn="just" eaLnBrk="1" hangingPunct="1">
              <a:lnSpc>
                <a:spcPct val="80000"/>
              </a:lnSpc>
              <a:spcBef>
                <a:spcPct val="0"/>
              </a:spcBef>
              <a:buClr>
                <a:srgbClr val="002060"/>
              </a:buClr>
              <a:buSzPct val="50000"/>
              <a:buFont typeface="Wingdings" panose="05000000000000000000" pitchFamily="2" charset="2"/>
              <a:buNone/>
            </a:pPr>
            <a:r>
              <a:rPr lang="zh-CN" altLang="en-US" sz="2000" dirty="0">
                <a:latin typeface="Times New Roman" panose="02020603050405020304" pitchFamily="18" charset="0"/>
                <a:ea typeface="Times New Roman" panose="02020603050405020304"/>
                <a:cs typeface="Times New Roman" panose="02020603050405020304" pitchFamily="18" charset="0"/>
                <a:sym typeface="+mn-ea"/>
              </a:rPr>
              <a:t>In 1968, the company developed and manufactured the first domestic roll grinder in China, is a drafting and revision unit of the national standards for roll grinders. Since then, it has evolved to possess a comprehensive range of product designs and manufacturing capabilities, from conventional to CNC models. It has been honored with the Scientific and Technological Progress Second Prize by both the national government and the former Ministry of Machinery Industry. The majority of its product series are pioneering innovations domestically, successfully filling market gaps and establishing itself as one of the best domestic brands for replacing similar imported machine tools. Its products are exported to over twenty countries and regions across Europe, Asia, Africa, and the Americas, enjoying a outstanding reputation internationally and ranking among the world's leading manufacturers of roll grinders.</a:t>
            </a:r>
            <a:endParaRPr lang="zh-CN" altLang="en-US" sz="2000" dirty="0">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0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00965" y="292735"/>
            <a:ext cx="662940" cy="520700"/>
          </a:xfrm>
          <a:prstGeom prst="rect">
            <a:avLst/>
          </a:prstGeom>
          <a:noFill/>
          <a:ln w="9525">
            <a:noFill/>
          </a:ln>
        </p:spPr>
      </p:pic>
      <p:pic>
        <p:nvPicPr>
          <p:cNvPr id="6" name="图片 5"/>
          <p:cNvPicPr>
            <a:picLocks noChangeAspect="1"/>
          </p:cNvPicPr>
          <p:nvPr/>
        </p:nvPicPr>
        <p:blipFill>
          <a:blip r:embed="rId2"/>
          <a:stretch>
            <a:fillRect/>
          </a:stretch>
        </p:blipFill>
        <p:spPr>
          <a:xfrm>
            <a:off x="-38735" y="4942840"/>
            <a:ext cx="2828925" cy="1742440"/>
          </a:xfrm>
          <a:prstGeom prst="rect">
            <a:avLst/>
          </a:prstGeom>
        </p:spPr>
      </p:pic>
      <p:pic>
        <p:nvPicPr>
          <p:cNvPr id="4" name="图片 3" descr="05"/>
          <p:cNvPicPr>
            <a:picLocks noChangeAspect="1"/>
          </p:cNvPicPr>
          <p:nvPr/>
        </p:nvPicPr>
        <p:blipFill>
          <a:blip r:embed="rId3"/>
          <a:srcRect l="89" t="8904" r="7137" b="3518"/>
          <a:stretch>
            <a:fillRect/>
          </a:stretch>
        </p:blipFill>
        <p:spPr>
          <a:xfrm>
            <a:off x="1296035" y="4942840"/>
            <a:ext cx="3100705" cy="1742440"/>
          </a:xfrm>
          <a:prstGeom prst="rect">
            <a:avLst/>
          </a:prstGeom>
        </p:spPr>
      </p:pic>
      <p:pic>
        <p:nvPicPr>
          <p:cNvPr id="9" name="图片 8"/>
          <p:cNvPicPr>
            <a:picLocks noChangeAspect="1"/>
          </p:cNvPicPr>
          <p:nvPr/>
        </p:nvPicPr>
        <p:blipFill>
          <a:blip r:embed="rId4"/>
          <a:srcRect l="9741" t="13097"/>
          <a:stretch>
            <a:fillRect/>
          </a:stretch>
        </p:blipFill>
        <p:spPr>
          <a:xfrm>
            <a:off x="2790190" y="4942205"/>
            <a:ext cx="2477135" cy="1743075"/>
          </a:xfrm>
          <a:prstGeom prst="rect">
            <a:avLst/>
          </a:prstGeom>
        </p:spPr>
      </p:pic>
      <p:pic>
        <p:nvPicPr>
          <p:cNvPr id="7" name="图片 6" descr="IMG_20180417_145348"/>
          <p:cNvPicPr>
            <a:picLocks noChangeAspect="1"/>
          </p:cNvPicPr>
          <p:nvPr/>
        </p:nvPicPr>
        <p:blipFill>
          <a:blip r:embed="rId5"/>
          <a:stretch>
            <a:fillRect/>
          </a:stretch>
        </p:blipFill>
        <p:spPr>
          <a:xfrm>
            <a:off x="4114800" y="4942840"/>
            <a:ext cx="2818765" cy="1765300"/>
          </a:xfrm>
          <a:prstGeom prst="rect">
            <a:avLst/>
          </a:prstGeom>
        </p:spPr>
      </p:pic>
      <p:pic>
        <p:nvPicPr>
          <p:cNvPr id="3" name="图片 2" descr="003"/>
          <p:cNvPicPr>
            <a:picLocks noChangeAspect="1"/>
          </p:cNvPicPr>
          <p:nvPr/>
        </p:nvPicPr>
        <p:blipFill>
          <a:blip r:embed="rId6"/>
          <a:srcRect t="-1097" b="14606"/>
          <a:stretch>
            <a:fillRect/>
          </a:stretch>
        </p:blipFill>
        <p:spPr>
          <a:xfrm>
            <a:off x="5317490" y="4918710"/>
            <a:ext cx="3277235" cy="1766570"/>
          </a:xfrm>
          <a:prstGeom prst="rect">
            <a:avLst/>
          </a:prstGeom>
        </p:spPr>
      </p:pic>
      <p:pic>
        <p:nvPicPr>
          <p:cNvPr id="5" name="图片 4" descr="IMG_20161122_115515"/>
          <p:cNvPicPr>
            <a:picLocks noChangeAspect="1"/>
          </p:cNvPicPr>
          <p:nvPr/>
        </p:nvPicPr>
        <p:blipFill>
          <a:blip r:embed="rId7"/>
          <a:srcRect l="681" t="1380" r="22757" b="2119"/>
          <a:stretch>
            <a:fillRect/>
          </a:stretch>
        </p:blipFill>
        <p:spPr>
          <a:xfrm>
            <a:off x="6605905" y="4942840"/>
            <a:ext cx="2492375" cy="1765300"/>
          </a:xfrm>
          <a:prstGeom prst="rect">
            <a:avLst/>
          </a:prstGeom>
        </p:spPr>
      </p:pic>
      <p:sp>
        <p:nvSpPr>
          <p:cNvPr id="12" name="Rectangle 2"/>
          <p:cNvSpPr txBox="1"/>
          <p:nvPr/>
        </p:nvSpPr>
        <p:spPr>
          <a:xfrm>
            <a:off x="685037" y="418523"/>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96520" y="1483995"/>
            <a:ext cx="9027160" cy="4916805"/>
          </a:xfrm>
          <a:solidFill>
            <a:schemeClr val="bg1">
              <a:lumMod val="95000"/>
            </a:schemeClr>
          </a:solidFill>
        </p:spPr>
        <p:txBody>
          <a:bodyPr vert="horz" wrap="square" anchor="t"/>
          <a:lstStyle/>
          <a:p>
            <a:pPr marL="0" indent="0" eaLnBrk="1" hangingPunct="1">
              <a:spcBef>
                <a:spcPts val="960"/>
              </a:spcBef>
              <a:spcAft>
                <a:spcPts val="960"/>
              </a:spcAft>
              <a:buClr>
                <a:srgbClr val="002060"/>
              </a:buClr>
              <a:buFont typeface="Wingdings" panose="05000000000000000000" pitchFamily="2" charset="2"/>
              <a:buNone/>
            </a:pPr>
            <a:r>
              <a:rPr lang="zh-CN" altLang="en-US" sz="2000" b="1" dirty="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a:cs typeface="Times New Roman" panose="02020603050405020304" pitchFamily="18" charset="0"/>
                <a:sym typeface="+mn-ea"/>
              </a:rPr>
              <a:t>II. Flagship Products</a:t>
            </a:r>
            <a:endParaRPr lang="zh-CN" altLang="en-US" sz="2000" b="1" dirty="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lnSpc>
                <a:spcPct val="80000"/>
              </a:lnSpc>
              <a:spcBef>
                <a:spcPct val="0"/>
              </a:spcBef>
              <a:buClr>
                <a:srgbClr val="002060"/>
              </a:buClr>
              <a:buFont typeface="Wingdings" panose="05000000000000000000" pitchFamily="2" charset="2"/>
              <a:buNone/>
            </a:pPr>
            <a:r>
              <a:rPr lang="en-US" altLang="zh-CN" sz="2000" dirty="0">
                <a:solidFill>
                  <a:schemeClr val="tx1"/>
                </a:solidFill>
                <a:latin typeface="Times New Roman" panose="02020603050405020304" pitchFamily="18" charset="0"/>
                <a:ea typeface="Times New Roman" panose="02020603050405020304"/>
                <a:cs typeface="Times New Roman" panose="02020603050405020304" pitchFamily="18" charset="0"/>
              </a:rPr>
              <a:t>2. </a:t>
            </a:r>
            <a:r>
              <a:rPr lang="en-US" altLang="zh-CN" sz="2000" dirty="0" err="1">
                <a:solidFill>
                  <a:schemeClr val="tx1"/>
                </a:solidFill>
                <a:latin typeface="Times New Roman" panose="02020603050405020304" pitchFamily="18" charset="0"/>
                <a:ea typeface="Times New Roman" panose="02020603050405020304"/>
                <a:cs typeface="Times New Roman" panose="02020603050405020304" pitchFamily="18" charset="0"/>
              </a:rPr>
              <a:t>Centerless</a:t>
            </a:r>
            <a:r>
              <a:rPr lang="en-US" altLang="zh-CN" sz="2000" dirty="0">
                <a:solidFill>
                  <a:schemeClr val="tx1"/>
                </a:solidFill>
                <a:latin typeface="Times New Roman" panose="02020603050405020304" pitchFamily="18" charset="0"/>
                <a:ea typeface="Times New Roman" panose="02020603050405020304"/>
                <a:cs typeface="Times New Roman" panose="02020603050405020304" pitchFamily="18" charset="0"/>
              </a:rPr>
              <a:t> grinding machine</a:t>
            </a:r>
            <a:endParaRPr lang="en-US" altLang="zh-CN" sz="2000"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marL="0" indent="0" algn="dist" eaLnBrk="1" hangingPunct="1">
              <a:lnSpc>
                <a:spcPct val="80000"/>
              </a:lnSpc>
              <a:spcBef>
                <a:spcPct val="0"/>
              </a:spcBef>
              <a:buClr>
                <a:srgbClr val="002060"/>
              </a:buClr>
              <a:buFont typeface="Wingdings" panose="05000000000000000000" pitchFamily="2" charset="2"/>
              <a:buNone/>
            </a:pPr>
            <a:r>
              <a:rPr lang="zh-CN" altLang="en-US" sz="2000" dirty="0">
                <a:solidFill>
                  <a:schemeClr val="tx1"/>
                </a:solidFill>
                <a:latin typeface="Times New Roman" panose="02020603050405020304" pitchFamily="18" charset="0"/>
                <a:ea typeface="Times New Roman" panose="02020603050405020304"/>
                <a:cs typeface="Times New Roman" panose="02020603050405020304" pitchFamily="18" charset="0"/>
                <a:sym typeface="+mn-ea"/>
              </a:rPr>
              <a:t>Wuxi Machine Tool Factory started manufacturing in 1965. Through continuous R&amp;D and upgrading based on three basic products of M1080, M1083 and XF-004, a complete industrial chain of high-end intelligent product design and large-scale batch manufacturing, including CNC series products, on-line production grinding unit and so on, has been formed. At the same time, the company is the centerless grinding machine industry standard revision unit.</a:t>
            </a:r>
            <a:endParaRPr lang="zh-CN" altLang="en-US" sz="2000" dirty="0">
              <a:solidFill>
                <a:schemeClr val="tx1"/>
              </a:solidFill>
              <a:latin typeface="Times New Roman" panose="02020603050405020304" pitchFamily="18" charset="0"/>
              <a:ea typeface="Times New Roman" panose="02020603050405020304"/>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ahoma" panose="020B0604030504040204" pitchFamily="2" charset="0"/>
              </a:rPr>
            </a:fld>
            <a:endParaRPr lang="zh-CN" altLang="en-US" sz="110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97155" y="371475"/>
            <a:ext cx="662940" cy="520700"/>
          </a:xfrm>
          <a:prstGeom prst="rect">
            <a:avLst/>
          </a:prstGeom>
          <a:noFill/>
          <a:ln w="9525">
            <a:noFill/>
          </a:ln>
        </p:spPr>
      </p:pic>
      <p:pic>
        <p:nvPicPr>
          <p:cNvPr id="5" name="图片 4" descr="XF004A圆锥滚子无心磨"/>
          <p:cNvPicPr>
            <a:picLocks noChangeAspect="1"/>
          </p:cNvPicPr>
          <p:nvPr/>
        </p:nvPicPr>
        <p:blipFill>
          <a:blip r:embed="rId2"/>
          <a:srcRect l="10554" t="4000" r="15411" b="4472"/>
          <a:stretch>
            <a:fillRect/>
          </a:stretch>
        </p:blipFill>
        <p:spPr>
          <a:xfrm>
            <a:off x="13335" y="4581525"/>
            <a:ext cx="2430145" cy="2056130"/>
          </a:xfrm>
          <a:prstGeom prst="rect">
            <a:avLst/>
          </a:prstGeom>
        </p:spPr>
      </p:pic>
      <p:pic>
        <p:nvPicPr>
          <p:cNvPr id="3" name="图片 2"/>
          <p:cNvPicPr>
            <a:picLocks noChangeAspect="1"/>
          </p:cNvPicPr>
          <p:nvPr/>
        </p:nvPicPr>
        <p:blipFill>
          <a:blip r:embed="rId3"/>
          <a:srcRect l="5455" t="9423" r="758"/>
          <a:stretch>
            <a:fillRect/>
          </a:stretch>
        </p:blipFill>
        <p:spPr>
          <a:xfrm>
            <a:off x="1407160" y="4581525"/>
            <a:ext cx="3144520" cy="2044700"/>
          </a:xfrm>
          <a:prstGeom prst="rect">
            <a:avLst/>
          </a:prstGeom>
        </p:spPr>
      </p:pic>
      <p:pic>
        <p:nvPicPr>
          <p:cNvPr id="7" name="图片 6" descr="3MK6025数控圆锥滚子无心磨床"/>
          <p:cNvPicPr>
            <a:picLocks noChangeAspect="1"/>
          </p:cNvPicPr>
          <p:nvPr/>
        </p:nvPicPr>
        <p:blipFill>
          <a:blip r:embed="rId4"/>
          <a:srcRect l="6741" t="5604" r="5561" b="1456"/>
          <a:stretch>
            <a:fillRect/>
          </a:stretch>
        </p:blipFill>
        <p:spPr>
          <a:xfrm>
            <a:off x="2774950" y="4581525"/>
            <a:ext cx="3053080" cy="1996440"/>
          </a:xfrm>
          <a:prstGeom prst="rect">
            <a:avLst/>
          </a:prstGeom>
        </p:spPr>
      </p:pic>
      <p:pic>
        <p:nvPicPr>
          <p:cNvPr id="16" name="图片 15"/>
          <p:cNvPicPr>
            <a:picLocks noChangeAspect="1"/>
          </p:cNvPicPr>
          <p:nvPr/>
        </p:nvPicPr>
        <p:blipFill>
          <a:blip r:embed="rId5"/>
          <a:stretch>
            <a:fillRect/>
          </a:stretch>
        </p:blipFill>
        <p:spPr>
          <a:xfrm>
            <a:off x="4425950" y="4575810"/>
            <a:ext cx="2924175" cy="2002155"/>
          </a:xfrm>
          <a:prstGeom prst="rect">
            <a:avLst/>
          </a:prstGeom>
        </p:spPr>
      </p:pic>
      <p:pic>
        <p:nvPicPr>
          <p:cNvPr id="4" name="图片 3"/>
          <p:cNvPicPr>
            <a:picLocks noChangeAspect="1"/>
          </p:cNvPicPr>
          <p:nvPr/>
        </p:nvPicPr>
        <p:blipFill>
          <a:blip r:embed="rId6"/>
          <a:srcRect l="16685" t="9642" r="9925" b="-687"/>
          <a:stretch>
            <a:fillRect/>
          </a:stretch>
        </p:blipFill>
        <p:spPr>
          <a:xfrm>
            <a:off x="6649085" y="4599305"/>
            <a:ext cx="2474595" cy="2020570"/>
          </a:xfrm>
          <a:prstGeom prst="rect">
            <a:avLst/>
          </a:prstGeom>
        </p:spPr>
      </p:pic>
      <p:sp>
        <p:nvSpPr>
          <p:cNvPr id="11" name="Rectangle 2"/>
          <p:cNvSpPr txBox="1"/>
          <p:nvPr/>
        </p:nvSpPr>
        <p:spPr>
          <a:xfrm>
            <a:off x="609704" y="570919"/>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a:xfrm>
            <a:off x="838298" y="488371"/>
            <a:ext cx="8229600" cy="807085"/>
          </a:xfrm>
        </p:spPr>
        <p:txBody>
          <a:bodyPr vert="horz" wrap="square" anchor="ctr"/>
          <a:lstStyle/>
          <a:p>
            <a:pPr algn="l"/>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ea typeface="Times New Roman" panose="02020603050405020304"/>
                <a:cs typeface="Times New Roman" panose="02020603050405020304" pitchFamily="18" charset="0"/>
                <a:sym typeface="+mn-ea"/>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ea typeface="Times New Roman" panose="02020603050405020304"/>
                <a:cs typeface="Times New Roman" panose="02020603050405020304" pitchFamily="18" charset="0"/>
                <a:sym typeface="+mn-ea"/>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ea typeface="Times New Roman" panose="02020603050405020304"/>
                <a:cs typeface="Times New Roman" panose="02020603050405020304" pitchFamily="18" charset="0"/>
                <a:sym typeface="+mn-ea"/>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ea typeface="Times New Roman" panose="02020603050405020304"/>
              <a:cs typeface="Times New Roman" panose="02020603050405020304" pitchFamily="18" charset="0"/>
              <a:sym typeface="+mn-ea"/>
            </a:endParaRPr>
          </a:p>
        </p:txBody>
      </p:sp>
      <p:sp>
        <p:nvSpPr>
          <p:cNvPr id="16387" name="内容占位符 2"/>
          <p:cNvSpPr>
            <a:spLocks noGrp="1"/>
          </p:cNvSpPr>
          <p:nvPr>
            <p:ph idx="1"/>
          </p:nvPr>
        </p:nvSpPr>
        <p:spPr>
          <a:xfrm>
            <a:off x="109855" y="1304290"/>
            <a:ext cx="9000490" cy="5380990"/>
          </a:xfrm>
          <a:solidFill>
            <a:schemeClr val="bg1">
              <a:lumMod val="95000"/>
            </a:schemeClr>
          </a:solidFill>
        </p:spPr>
        <p:txBody>
          <a:bodyPr vert="horz" wrap="square" anchor="t"/>
          <a:lstStyle/>
          <a:p>
            <a:pPr marL="0" indent="0" eaLnBrk="1" hangingPunct="1">
              <a:spcBef>
                <a:spcPts val="480"/>
              </a:spcBef>
              <a:spcAft>
                <a:spcPts val="480"/>
              </a:spcAft>
              <a:buClr>
                <a:srgbClr val="002060"/>
              </a:buClr>
              <a:buFont typeface="Wingdings" panose="05000000000000000000" pitchFamily="2" charset="2"/>
              <a:buNone/>
            </a:pPr>
            <a:r>
              <a:rPr lang="zh-CN" altLang="en-US" sz="2000" b="1" dirty="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a:cs typeface="Times New Roman" panose="02020603050405020304" pitchFamily="18" charset="0"/>
                <a:sym typeface="+mn-ea"/>
              </a:rPr>
              <a:t>II. Flagship Products</a:t>
            </a:r>
            <a:endParaRPr lang="zh-CN" altLang="en-US" sz="2000" b="1" dirty="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altLang="zh-CN" sz="2000" dirty="0">
                <a:solidFill>
                  <a:srgbClr val="002060"/>
                </a:solidFill>
                <a:latin typeface="Times New Roman" panose="02020603050405020304" pitchFamily="18" charset="0"/>
                <a:ea typeface="Times New Roman" panose="02020603050405020304"/>
                <a:cs typeface="Times New Roman" panose="02020603050405020304" pitchFamily="18" charset="0"/>
              </a:rPr>
              <a:t>3. Additions</a:t>
            </a:r>
            <a:endParaRPr lang="en-US" altLang="zh-CN" sz="2000" dirty="0">
              <a:solidFill>
                <a:srgbClr val="002060"/>
              </a:solidFill>
              <a:latin typeface="Times New Roman" panose="02020603050405020304" pitchFamily="18" charset="0"/>
              <a:ea typeface="Times New Roman" panose="02020603050405020304"/>
              <a:cs typeface="Times New Roman" panose="02020603050405020304" pitchFamily="18" charset="0"/>
            </a:endParaRPr>
          </a:p>
          <a:p>
            <a:pPr marL="0" indent="0" algn="just" eaLnBrk="1" hangingPunct="1">
              <a:buClr>
                <a:srgbClr val="002060"/>
              </a:buClr>
              <a:buFont typeface="Wingdings" panose="05000000000000000000" pitchFamily="2" charset="2"/>
              <a:buNone/>
            </a:pPr>
            <a:r>
              <a:rPr lang="zh-CN" altLang="en-US" sz="20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Including the design and manufacture of guide rail grinding machine, ring rolling machine, roll forging machine, wedge cross rolling and track welding line grinding machine</a:t>
            </a:r>
            <a:r>
              <a:rPr lang="zh-CN" altLang="en-US" sz="168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a:t>
            </a:r>
            <a:endParaRPr lang="zh-CN" altLang="en-US" sz="168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ahoma" panose="020B0604030504040204" pitchFamily="2" charset="0"/>
              </a:rPr>
            </a:fld>
            <a:endParaRPr lang="zh-CN" altLang="en-US" sz="110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09855" y="371475"/>
            <a:ext cx="662940" cy="520700"/>
          </a:xfrm>
          <a:prstGeom prst="rect">
            <a:avLst/>
          </a:prstGeom>
          <a:noFill/>
          <a:ln w="9525">
            <a:noFill/>
          </a:ln>
        </p:spPr>
      </p:pic>
      <p:pic>
        <p:nvPicPr>
          <p:cNvPr id="5" name="图片 4"/>
          <p:cNvPicPr>
            <a:picLocks noChangeAspect="1"/>
          </p:cNvPicPr>
          <p:nvPr/>
        </p:nvPicPr>
        <p:blipFill>
          <a:blip r:embed="rId2"/>
          <a:srcRect t="12164" r="20014" b="5139"/>
          <a:stretch>
            <a:fillRect/>
          </a:stretch>
        </p:blipFill>
        <p:spPr>
          <a:xfrm>
            <a:off x="6237605" y="3128645"/>
            <a:ext cx="2767330" cy="1805940"/>
          </a:xfrm>
          <a:prstGeom prst="rect">
            <a:avLst/>
          </a:prstGeom>
        </p:spPr>
      </p:pic>
      <p:pic>
        <p:nvPicPr>
          <p:cNvPr id="7" name="图片 6" descr="wKhQb1Q_DjCEdQV_AAAAAKpQbmc086"/>
          <p:cNvPicPr>
            <a:picLocks noChangeAspect="1"/>
          </p:cNvPicPr>
          <p:nvPr/>
        </p:nvPicPr>
        <p:blipFill>
          <a:blip r:embed="rId3"/>
          <a:stretch>
            <a:fillRect/>
          </a:stretch>
        </p:blipFill>
        <p:spPr>
          <a:xfrm>
            <a:off x="159385" y="3141980"/>
            <a:ext cx="2493010" cy="1805940"/>
          </a:xfrm>
          <a:prstGeom prst="rect">
            <a:avLst/>
          </a:prstGeom>
        </p:spPr>
      </p:pic>
      <p:pic>
        <p:nvPicPr>
          <p:cNvPr id="9" name="图片 8" descr="90cf7d88773bac078ff0c636d9d7e2d4"/>
          <p:cNvPicPr>
            <a:picLocks noChangeAspect="1"/>
          </p:cNvPicPr>
          <p:nvPr/>
        </p:nvPicPr>
        <p:blipFill>
          <a:blip r:embed="rId4"/>
          <a:srcRect l="9195" t="5892" r="22520" b="2090"/>
          <a:stretch>
            <a:fillRect/>
          </a:stretch>
        </p:blipFill>
        <p:spPr>
          <a:xfrm>
            <a:off x="4360545" y="3128645"/>
            <a:ext cx="2379980" cy="1819275"/>
          </a:xfrm>
          <a:prstGeom prst="rect">
            <a:avLst/>
          </a:prstGeom>
        </p:spPr>
      </p:pic>
      <p:pic>
        <p:nvPicPr>
          <p:cNvPr id="6" name="图片 5"/>
          <p:cNvPicPr>
            <a:picLocks noChangeAspect="1"/>
          </p:cNvPicPr>
          <p:nvPr/>
        </p:nvPicPr>
        <p:blipFill>
          <a:blip r:embed="rId5"/>
          <a:srcRect l="16935" r="14818"/>
          <a:stretch>
            <a:fillRect/>
          </a:stretch>
        </p:blipFill>
        <p:spPr>
          <a:xfrm rot="10800000" flipH="1" flipV="1">
            <a:off x="2480310" y="3128645"/>
            <a:ext cx="2200910" cy="1819275"/>
          </a:xfrm>
          <a:prstGeom prst="rect">
            <a:avLst/>
          </a:prstGeom>
        </p:spPr>
      </p:pic>
      <p:pic>
        <p:nvPicPr>
          <p:cNvPr id="4" name="图片 3" descr="timg"/>
          <p:cNvPicPr>
            <a:picLocks noChangeAspect="1"/>
          </p:cNvPicPr>
          <p:nvPr/>
        </p:nvPicPr>
        <p:blipFill>
          <a:blip r:embed="rId6"/>
          <a:srcRect b="11144"/>
          <a:stretch>
            <a:fillRect/>
          </a:stretch>
        </p:blipFill>
        <p:spPr>
          <a:xfrm>
            <a:off x="2888615" y="5031105"/>
            <a:ext cx="2473960" cy="1650365"/>
          </a:xfrm>
          <a:prstGeom prst="rect">
            <a:avLst/>
          </a:prstGeom>
        </p:spPr>
      </p:pic>
      <p:pic>
        <p:nvPicPr>
          <p:cNvPr id="13" name="图片 12" descr="双端面磨床"/>
          <p:cNvPicPr>
            <a:picLocks noChangeAspect="1"/>
          </p:cNvPicPr>
          <p:nvPr/>
        </p:nvPicPr>
        <p:blipFill>
          <a:blip r:embed="rId7"/>
          <a:srcRect l="3540" t="6593" r="4452" b="14128"/>
          <a:stretch>
            <a:fillRect/>
          </a:stretch>
        </p:blipFill>
        <p:spPr>
          <a:xfrm>
            <a:off x="109855" y="5000625"/>
            <a:ext cx="2665095" cy="1684655"/>
          </a:xfrm>
          <a:prstGeom prst="rect">
            <a:avLst/>
          </a:prstGeom>
        </p:spPr>
      </p:pic>
      <p:pic>
        <p:nvPicPr>
          <p:cNvPr id="8" name="图片 7" descr="外圆磨床"/>
          <p:cNvPicPr>
            <a:picLocks noChangeAspect="1"/>
          </p:cNvPicPr>
          <p:nvPr/>
        </p:nvPicPr>
        <p:blipFill>
          <a:blip r:embed="rId8"/>
          <a:srcRect t="13317" b="20383"/>
          <a:stretch>
            <a:fillRect/>
          </a:stretch>
        </p:blipFill>
        <p:spPr>
          <a:xfrm>
            <a:off x="5557520" y="5026660"/>
            <a:ext cx="3150870" cy="1658620"/>
          </a:xfrm>
          <a:prstGeom prst="rect">
            <a:avLst/>
          </a:prstGeom>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123190" y="1259840"/>
            <a:ext cx="8796655" cy="5153025"/>
          </a:xfrm>
          <a:solidFill>
            <a:schemeClr val="bg1">
              <a:lumMod val="95000"/>
            </a:schemeClr>
          </a:solidFill>
        </p:spPr>
        <p:txBody>
          <a:bodyPr vert="horz" wrap="square" anchor="t"/>
          <a:lstStyle/>
          <a:p>
            <a:pPr marL="0" indent="0" eaLnBrk="1" hangingPunct="1">
              <a:spcBef>
                <a:spcPts val="480"/>
              </a:spcBef>
              <a:spcAft>
                <a:spcPts val="480"/>
              </a:spcAft>
              <a:buClr>
                <a:srgbClr val="002060"/>
              </a:buClr>
              <a:buFont typeface="Wingdings" panose="05000000000000000000" pitchFamily="2" charset="2"/>
              <a:buNone/>
            </a:pPr>
            <a:r>
              <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rPr>
              <a:t>III. Introduction to Performance of Flagship Products</a:t>
            </a:r>
            <a:endPar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endParaRPr>
          </a:p>
          <a:p>
            <a:pPr marL="0" indent="0" algn="just" eaLnBrk="1" hangingPunct="1">
              <a:buClr>
                <a:srgbClr val="002060"/>
              </a:buClr>
              <a:buFont typeface="Wingdings" panose="05000000000000000000" pitchFamily="2" charset="2"/>
              <a:buNone/>
            </a:pPr>
            <a:r>
              <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rPr>
              <a:t>At present, the company's flagship products include two main categories: roll grinder and centerless grinding machine. They are primarily used for grinding shaft components in industries such as metallurgy, papermaking, shipbuilding, nuclear power, roll manufacturing, automotive, bearings, household appliances, and military. Roll grinders contribute to nearly 80% of the company's total revenue, holding a domestic market share of around 40% and maintaining a leading position over long term. Key customers include: Baosteel, ANSTEEL, Ma Steel, Shagang, Northeast Light Alloy, Southwest Aluminum, Yanshan Iron and Steel, Chenming Paper, Nanjing High Accurate Marine and other leading enterprises.</a:t>
            </a:r>
            <a:endPar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ahoma" panose="020B0604030504040204" pitchFamily="2" charset="0"/>
              </a:rPr>
            </a:fld>
            <a:endParaRPr lang="zh-CN" altLang="en-US" sz="110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pic>
        <p:nvPicPr>
          <p:cNvPr id="9" name="图片 8" descr="6159252dd42a2834b13dc07350b5c9ea15cebf2b"/>
          <p:cNvPicPr>
            <a:picLocks noChangeAspect="1"/>
          </p:cNvPicPr>
          <p:nvPr/>
        </p:nvPicPr>
        <p:blipFill>
          <a:blip r:embed="rId2"/>
          <a:srcRect l="9755" r="7809"/>
          <a:stretch>
            <a:fillRect/>
          </a:stretch>
        </p:blipFill>
        <p:spPr>
          <a:xfrm>
            <a:off x="237490" y="4159250"/>
            <a:ext cx="1856740" cy="946150"/>
          </a:xfrm>
          <a:prstGeom prst="rect">
            <a:avLst/>
          </a:prstGeom>
        </p:spPr>
      </p:pic>
      <p:pic>
        <p:nvPicPr>
          <p:cNvPr id="10" name="图片 9" descr="a8014c086e061d95b2bb5ccd71f40ad163d9ca42"/>
          <p:cNvPicPr>
            <a:picLocks noChangeAspect="1"/>
          </p:cNvPicPr>
          <p:nvPr/>
        </p:nvPicPr>
        <p:blipFill>
          <a:blip r:embed="rId3"/>
          <a:srcRect t="7499"/>
          <a:stretch>
            <a:fillRect/>
          </a:stretch>
        </p:blipFill>
        <p:spPr>
          <a:xfrm>
            <a:off x="2376170" y="4159250"/>
            <a:ext cx="1216025" cy="979170"/>
          </a:xfrm>
          <a:prstGeom prst="rect">
            <a:avLst/>
          </a:prstGeom>
        </p:spPr>
      </p:pic>
      <p:pic>
        <p:nvPicPr>
          <p:cNvPr id="11" name="图片 10" descr="15-04-48-42-1"/>
          <p:cNvPicPr>
            <a:picLocks noChangeAspect="1"/>
          </p:cNvPicPr>
          <p:nvPr/>
        </p:nvPicPr>
        <p:blipFill>
          <a:blip r:embed="rId4"/>
          <a:srcRect l="24739" t="17186" r="26848" b="27077"/>
          <a:stretch>
            <a:fillRect/>
          </a:stretch>
        </p:blipFill>
        <p:spPr>
          <a:xfrm>
            <a:off x="7029450" y="4159250"/>
            <a:ext cx="1225550" cy="1171575"/>
          </a:xfrm>
          <a:prstGeom prst="rect">
            <a:avLst/>
          </a:prstGeom>
        </p:spPr>
      </p:pic>
      <p:pic>
        <p:nvPicPr>
          <p:cNvPr id="12" name="图片 11" descr="u=2667561502,2137821562&amp;fm=58"/>
          <p:cNvPicPr>
            <a:picLocks noChangeAspect="1"/>
          </p:cNvPicPr>
          <p:nvPr/>
        </p:nvPicPr>
        <p:blipFill>
          <a:blip r:embed="rId5"/>
          <a:stretch>
            <a:fillRect/>
          </a:stretch>
        </p:blipFill>
        <p:spPr>
          <a:xfrm>
            <a:off x="3915410" y="4159250"/>
            <a:ext cx="1057910" cy="1057910"/>
          </a:xfrm>
          <a:prstGeom prst="rect">
            <a:avLst/>
          </a:prstGeom>
        </p:spPr>
      </p:pic>
      <p:pic>
        <p:nvPicPr>
          <p:cNvPr id="13" name="图片 12" descr="u=3866475255,3962864246&amp;fm=58"/>
          <p:cNvPicPr>
            <a:picLocks noChangeAspect="1"/>
          </p:cNvPicPr>
          <p:nvPr/>
        </p:nvPicPr>
        <p:blipFill>
          <a:blip r:embed="rId6"/>
          <a:stretch>
            <a:fillRect/>
          </a:stretch>
        </p:blipFill>
        <p:spPr>
          <a:xfrm rot="10800000" flipH="1" flipV="1">
            <a:off x="5234305" y="4159250"/>
            <a:ext cx="1171575" cy="1171575"/>
          </a:xfrm>
          <a:prstGeom prst="rect">
            <a:avLst/>
          </a:prstGeom>
        </p:spPr>
      </p:pic>
      <p:pic>
        <p:nvPicPr>
          <p:cNvPr id="14" name="图片 13" descr="12"/>
          <p:cNvPicPr>
            <a:picLocks noChangeAspect="1"/>
          </p:cNvPicPr>
          <p:nvPr/>
        </p:nvPicPr>
        <p:blipFill>
          <a:blip r:embed="rId7"/>
          <a:stretch>
            <a:fillRect/>
          </a:stretch>
        </p:blipFill>
        <p:spPr>
          <a:xfrm>
            <a:off x="237490" y="5537200"/>
            <a:ext cx="1938655" cy="640080"/>
          </a:xfrm>
          <a:prstGeom prst="rect">
            <a:avLst/>
          </a:prstGeom>
        </p:spPr>
      </p:pic>
      <p:pic>
        <p:nvPicPr>
          <p:cNvPr id="15" name="图片 14" descr="72f082025aafa40fd67faf23ab64034f79f01996 (1)"/>
          <p:cNvPicPr>
            <a:picLocks noChangeAspect="1"/>
          </p:cNvPicPr>
          <p:nvPr/>
        </p:nvPicPr>
        <p:blipFill>
          <a:blip r:embed="rId8"/>
          <a:srcRect r="56040"/>
          <a:stretch>
            <a:fillRect/>
          </a:stretch>
        </p:blipFill>
        <p:spPr>
          <a:xfrm>
            <a:off x="2458720" y="5419090"/>
            <a:ext cx="1050290" cy="993775"/>
          </a:xfrm>
          <a:prstGeom prst="rect">
            <a:avLst/>
          </a:prstGeom>
        </p:spPr>
      </p:pic>
      <p:pic>
        <p:nvPicPr>
          <p:cNvPr id="16" name="图片 15" descr="u=3919822915,2156654462&amp;fm=58"/>
          <p:cNvPicPr>
            <a:picLocks noChangeAspect="1"/>
          </p:cNvPicPr>
          <p:nvPr/>
        </p:nvPicPr>
        <p:blipFill>
          <a:blip r:embed="rId9"/>
          <a:srcRect t="24181" b="25103"/>
          <a:stretch>
            <a:fillRect/>
          </a:stretch>
        </p:blipFill>
        <p:spPr>
          <a:xfrm>
            <a:off x="3915410" y="5537200"/>
            <a:ext cx="1704340" cy="864235"/>
          </a:xfrm>
          <a:prstGeom prst="rect">
            <a:avLst/>
          </a:prstGeom>
        </p:spPr>
      </p:pic>
      <p:pic>
        <p:nvPicPr>
          <p:cNvPr id="17" name="图片 16" descr="logo"/>
          <p:cNvPicPr>
            <a:picLocks noChangeAspect="1"/>
          </p:cNvPicPr>
          <p:nvPr/>
        </p:nvPicPr>
        <p:blipFill>
          <a:blip r:embed="rId10"/>
          <a:srcRect r="73022"/>
          <a:stretch>
            <a:fillRect/>
          </a:stretch>
        </p:blipFill>
        <p:spPr>
          <a:xfrm>
            <a:off x="6053455" y="5569585"/>
            <a:ext cx="1668780" cy="843280"/>
          </a:xfrm>
          <a:prstGeom prst="rect">
            <a:avLst/>
          </a:prstGeom>
        </p:spPr>
      </p:pic>
      <p:pic>
        <p:nvPicPr>
          <p:cNvPr id="18" name="图片 17"/>
          <p:cNvPicPr>
            <a:picLocks noChangeAspect="1"/>
          </p:cNvPicPr>
          <p:nvPr/>
        </p:nvPicPr>
        <p:blipFill>
          <a:blip r:embed="rId11"/>
          <a:stretch>
            <a:fillRect/>
          </a:stretch>
        </p:blipFill>
        <p:spPr>
          <a:xfrm>
            <a:off x="7925435" y="5569585"/>
            <a:ext cx="993775" cy="869315"/>
          </a:xfrm>
          <a:prstGeom prst="rect">
            <a:avLst/>
          </a:prstGeom>
        </p:spPr>
      </p:pic>
      <p:sp>
        <p:nvSpPr>
          <p:cNvPr id="19" name="Rectangle 2"/>
          <p:cNvSpPr txBox="1"/>
          <p:nvPr/>
        </p:nvSpPr>
        <p:spPr>
          <a:xfrm>
            <a:off x="685037" y="494721"/>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rcRect l="6183" t="6039" r="4839" b="2667"/>
          <a:stretch>
            <a:fillRect/>
          </a:stretch>
        </p:blipFill>
        <p:spPr>
          <a:xfrm>
            <a:off x="4848225" y="1530985"/>
            <a:ext cx="3663950" cy="4295140"/>
          </a:xfrm>
          <a:prstGeom prst="rect">
            <a:avLst/>
          </a:prstGeom>
        </p:spPr>
      </p:pic>
      <p:sp>
        <p:nvSpPr>
          <p:cNvPr id="14341" name="Rectangle 3"/>
          <p:cNvSpPr txBox="1"/>
          <p:nvPr/>
        </p:nvSpPr>
        <p:spPr>
          <a:xfrm>
            <a:off x="227965" y="1042670"/>
            <a:ext cx="8397875" cy="5358765"/>
          </a:xfrm>
          <a:prstGeom prst="rect">
            <a:avLst/>
          </a:prstGeom>
          <a:noFill/>
          <a:ln w="9525">
            <a:noFill/>
          </a:ln>
        </p:spPr>
        <p:txBody>
          <a:bodyPr/>
          <a:lstStyle/>
          <a:p>
            <a:pPr algn="l" eaLnBrk="1" hangingPunct="1">
              <a:lnSpc>
                <a:spcPct val="120000"/>
              </a:lnSpc>
              <a:spcBef>
                <a:spcPts val="480"/>
              </a:spcBef>
              <a:spcAft>
                <a:spcPts val="480"/>
              </a:spcAft>
              <a:buClr>
                <a:srgbClr val="002060"/>
              </a:buClr>
              <a:buSzPct val="50000"/>
              <a:buFont typeface="Wingdings" panose="05000000000000000000" pitchFamily="2" charset="2"/>
              <a:buNone/>
            </a:pPr>
            <a:r>
              <a:rPr lang="zh-CN" altLang="en-US" sz="2000" b="1" dirty="0">
                <a:latin typeface="Times New Roman" panose="02020603050405020304" pitchFamily="18" charset="0"/>
                <a:ea typeface="Times New Roman" panose="02020603050405020304"/>
                <a:cs typeface="Times New Roman" panose="02020603050405020304" pitchFamily="18" charset="0"/>
                <a:sym typeface="+mn-ea"/>
              </a:rPr>
              <a:t>I. Company Overview</a:t>
            </a:r>
            <a:endParaRPr lang="zh-CN" altLang="en-US" sz="2000" b="1" dirty="0">
              <a:latin typeface="Times New Roman" panose="02020603050405020304" pitchFamily="18" charset="0"/>
              <a:ea typeface="Times New Roman" panose="02020603050405020304"/>
              <a:cs typeface="Times New Roman" panose="02020603050405020304" pitchFamily="18" charset="0"/>
              <a:sym typeface="+mn-ea"/>
            </a:endParaRPr>
          </a:p>
          <a:p>
            <a:pPr marL="179705" algn="just" eaLnBrk="1" hangingPunct="1">
              <a:lnSpc>
                <a:spcPct val="120000"/>
              </a:lnSpc>
              <a:buClr>
                <a:srgbClr val="002060"/>
              </a:buClr>
              <a:buSzPct val="50000"/>
            </a:pPr>
            <a:r>
              <a:rPr lang="en-US" altLang="zh-CN" sz="2000" dirty="0">
                <a:latin typeface="Times New Roman" panose="02020603050405020304" pitchFamily="18" charset="0"/>
                <a:cs typeface="Times New Roman" panose="02020603050405020304" pitchFamily="18" charset="0"/>
                <a:sym typeface="+mn-ea"/>
              </a:rPr>
              <a:t>However, due to that limitation of production condition data and technical capability at that time, there was no specific production at first. Essentially, whatever could be made was started, including self-made processing equipment. The first batch of products manufactured according to plan were air hammers. With the official launch of these products, it transformed the situation of machine tool manufacturing in </a:t>
            </a:r>
            <a:r>
              <a:rPr lang="en-US" altLang="zh-CN" sz="2000" dirty="0" err="1">
                <a:latin typeface="Times New Roman" panose="02020603050405020304" pitchFamily="18" charset="0"/>
                <a:cs typeface="Times New Roman" panose="02020603050405020304" pitchFamily="18" charset="0"/>
                <a:sym typeface="+mn-ea"/>
              </a:rPr>
              <a:t>Guizhou</a:t>
            </a:r>
            <a:r>
              <a:rPr lang="en-US" altLang="zh-CN" sz="2000" dirty="0">
                <a:latin typeface="Times New Roman" panose="02020603050405020304" pitchFamily="18" charset="0"/>
                <a:cs typeface="Times New Roman" panose="02020603050405020304" pitchFamily="18" charset="0"/>
                <a:sym typeface="+mn-ea"/>
              </a:rPr>
              <a:t> Province from non-existent to established. </a:t>
            </a:r>
            <a:endParaRPr lang="zh-CN" altLang="en-US" sz="2000" dirty="0">
              <a:latin typeface="Times New Roman" panose="02020603050405020304" pitchFamily="18" charset="0"/>
              <a:cs typeface="Times New Roman" panose="02020603050405020304" pitchFamily="18" charset="0"/>
            </a:endParaRPr>
          </a:p>
          <a:p>
            <a:pPr marL="342900" indent="-342900" algn="just" eaLnBrk="1" hangingPunct="1">
              <a:lnSpc>
                <a:spcPct val="64000"/>
              </a:lnSpc>
              <a:spcBef>
                <a:spcPct val="16000"/>
              </a:spcBef>
              <a:buClr>
                <a:schemeClr val="tx2"/>
              </a:buClr>
              <a:buSzPct val="50000"/>
            </a:pPr>
            <a:endParaRPr lang="zh-CN" altLang="en-US" sz="1800" b="1" dirty="0">
              <a:latin typeface="Times New Roman" panose="02020603050405020304" pitchFamily="18" charset="0"/>
              <a:cs typeface="Times New Roman" panose="02020603050405020304" pitchFamily="18" charset="0"/>
            </a:endParaRPr>
          </a:p>
        </p:txBody>
      </p:sp>
      <p:sp>
        <p:nvSpPr>
          <p:cNvPr id="14338" name="Rectangle 2"/>
          <p:cNvSpPr>
            <a:spLocks noGrp="1"/>
          </p:cNvSpPr>
          <p:nvPr>
            <p:ph type="title"/>
          </p:nvPr>
        </p:nvSpPr>
        <p:spPr>
          <a:xfrm>
            <a:off x="532641" y="155575"/>
            <a:ext cx="8763635" cy="800735"/>
          </a:xfrm>
        </p:spPr>
        <p:txBody>
          <a:bodyPr vert="horz" wrap="square" anchor="ctr"/>
          <a:lstStyle/>
          <a:p>
            <a:pPr marL="147955" algn="l" eaLnBrk="1" hangingPunct="1"/>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ea typeface="Times New Roman" panose="02020603050405020304"/>
              <a:cs typeface="Times New Roman" panose="02020603050405020304" pitchFamily="18" charset="0"/>
            </a:endParaRPr>
          </a:p>
        </p:txBody>
      </p:sp>
      <p:sp>
        <p:nvSpPr>
          <p:cNvPr id="14339" name="灯片编号占位符 5"/>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3" name="图片 -2147482624" descr="险峰标志-1"/>
          <p:cNvPicPr>
            <a:picLocks noChangeAspect="1"/>
          </p:cNvPicPr>
          <p:nvPr/>
        </p:nvPicPr>
        <p:blipFill>
          <a:blip r:embed="rId2"/>
          <a:srcRect l="7938" r="23813" b="30956"/>
          <a:stretch>
            <a:fillRect/>
          </a:stretch>
        </p:blipFill>
        <p:spPr>
          <a:xfrm>
            <a:off x="144780" y="155575"/>
            <a:ext cx="650875" cy="511175"/>
          </a:xfrm>
          <a:prstGeom prst="rect">
            <a:avLst/>
          </a:prstGeom>
          <a:noFill/>
          <a:ln w="9525">
            <a:noFill/>
          </a:ln>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123190" y="1287145"/>
            <a:ext cx="8796655" cy="5398135"/>
          </a:xfrm>
          <a:solidFill>
            <a:schemeClr val="bg1">
              <a:lumMod val="95000"/>
            </a:schemeClr>
          </a:solidFill>
        </p:spPr>
        <p:txBody>
          <a:bodyPr vert="horz" wrap="square" anchor="t"/>
          <a:lstStyle/>
          <a:p>
            <a:pPr marL="0" indent="0" eaLnBrk="1" hangingPunct="1">
              <a:spcBef>
                <a:spcPts val="480"/>
              </a:spcBef>
              <a:spcAft>
                <a:spcPts val="480"/>
              </a:spcAft>
              <a:buClr>
                <a:srgbClr val="002060"/>
              </a:buClr>
              <a:buFont typeface="Wingdings" panose="05000000000000000000" pitchFamily="2" charset="2"/>
              <a:buNone/>
            </a:pPr>
            <a:r>
              <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III. Introduction to Performance of Flagship Products</a:t>
            </a:r>
            <a:endPar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altLang="zh-CN" sz="1800" dirty="0">
                <a:solidFill>
                  <a:schemeClr val="tx1"/>
                </a:solidFill>
                <a:latin typeface="Times New Roman" panose="02020603050405020304" pitchFamily="18" charset="0"/>
                <a:ea typeface="Times New Roman" panose="02020603050405020304"/>
                <a:cs typeface="Times New Roman" panose="02020603050405020304" pitchFamily="18" charset="0"/>
              </a:rPr>
              <a:t>1. Introduction of </a:t>
            </a:r>
            <a:r>
              <a:rPr lang="en-US" altLang="zh-CN" sz="1800" dirty="0" err="1">
                <a:solidFill>
                  <a:schemeClr val="tx1"/>
                </a:solidFill>
                <a:latin typeface="Times New Roman" panose="02020603050405020304" pitchFamily="18" charset="0"/>
                <a:ea typeface="Times New Roman" panose="02020603050405020304"/>
                <a:cs typeface="Times New Roman" panose="02020603050405020304" pitchFamily="18" charset="0"/>
              </a:rPr>
              <a:t>CNC</a:t>
            </a:r>
            <a:r>
              <a:rPr lang="en-US" altLang="zh-CN" sz="1800" dirty="0">
                <a:solidFill>
                  <a:schemeClr val="tx1"/>
                </a:solidFill>
                <a:latin typeface="Times New Roman" panose="02020603050405020304" pitchFamily="18" charset="0"/>
                <a:ea typeface="Times New Roman" panose="02020603050405020304"/>
                <a:cs typeface="Times New Roman" panose="02020603050405020304" pitchFamily="18" charset="0"/>
              </a:rPr>
              <a:t> roll grinder series functions</a:t>
            </a:r>
            <a:endParaRPr lang="en-US" altLang="zh-CN" sz="1800"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marL="0" indent="0" algn="just" eaLnBrk="1" hangingPunct="1">
              <a:buClr>
                <a:srgbClr val="002060"/>
              </a:buClr>
              <a:buFont typeface="Wingdings" panose="05000000000000000000" pitchFamily="2" charset="2"/>
              <a:buNone/>
            </a:pPr>
            <a:r>
              <a:rPr lang="zh-CN" altLang="en-US" sz="1800" dirty="0">
                <a:solidFill>
                  <a:schemeClr val="tx1"/>
                </a:solidFill>
                <a:latin typeface="Times New Roman" panose="02020603050405020304" pitchFamily="18" charset="0"/>
                <a:ea typeface="Times New Roman" panose="02020603050405020304"/>
                <a:cs typeface="Times New Roman" panose="02020603050405020304" pitchFamily="18" charset="0"/>
              </a:rPr>
              <a:t>CNC roll grinder series are CNC grinder products designed and produced by ourselves based on more than 50 years of experience in roll grinder manufacturing and by introducing and absorbing advanced machine tool manufacturing technology from Germany. It is divided into Grinding wheel moving type and workpiece moving type in structural form, and has the characteristics of high efficiency, high precision and safe and reliable use. It adopts the current advanced SIEMENS digital control technology and mechanical transmission technology, and the comprehensive performance of the whole machine reaches the world advanced level.</a:t>
            </a:r>
            <a:endParaRPr lang="zh-CN" altLang="en-US" sz="1800"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marL="0" indent="0" eaLnBrk="1" hangingPunct="1">
              <a:buClr>
                <a:srgbClr val="002060"/>
              </a:buClr>
              <a:buFont typeface="Wingdings" panose="05000000000000000000" pitchFamily="2" charset="2"/>
              <a:buNone/>
            </a:pPr>
            <a:r>
              <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   </a:t>
            </a: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ahoma" panose="020B0604030504040204" pitchFamily="2" charset="0"/>
              </a:rPr>
            </a:fld>
            <a:endParaRPr lang="zh-CN" altLang="en-US" sz="110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pic>
        <p:nvPicPr>
          <p:cNvPr id="4" name="图片 3" descr="MK84160机床外观图"/>
          <p:cNvPicPr>
            <a:picLocks noChangeAspect="1"/>
          </p:cNvPicPr>
          <p:nvPr/>
        </p:nvPicPr>
        <p:blipFill>
          <a:blip r:embed="rId2"/>
          <a:stretch>
            <a:fillRect/>
          </a:stretch>
        </p:blipFill>
        <p:spPr>
          <a:xfrm>
            <a:off x="4779010" y="4715510"/>
            <a:ext cx="3831590" cy="1868805"/>
          </a:xfrm>
          <a:prstGeom prst="rect">
            <a:avLst/>
          </a:prstGeom>
        </p:spPr>
      </p:pic>
      <p:pic>
        <p:nvPicPr>
          <p:cNvPr id="5" name="图片 4"/>
          <p:cNvPicPr>
            <a:picLocks noChangeAspect="1"/>
          </p:cNvPicPr>
          <p:nvPr/>
        </p:nvPicPr>
        <p:blipFill>
          <a:blip r:embed="rId3"/>
          <a:srcRect l="5507" t="8310"/>
          <a:stretch>
            <a:fillRect/>
          </a:stretch>
        </p:blipFill>
        <p:spPr>
          <a:xfrm>
            <a:off x="381000" y="4715510"/>
            <a:ext cx="3647440" cy="1838325"/>
          </a:xfrm>
          <a:prstGeom prst="rect">
            <a:avLst/>
          </a:prstGeom>
        </p:spPr>
      </p:pic>
      <p:sp>
        <p:nvSpPr>
          <p:cNvPr id="3" name="文本框 2"/>
          <p:cNvSpPr txBox="1"/>
          <p:nvPr/>
        </p:nvSpPr>
        <p:spPr>
          <a:xfrm>
            <a:off x="6594474" y="6216650"/>
            <a:ext cx="2206289" cy="433249"/>
          </a:xfrm>
          <a:prstGeom prst="rect">
            <a:avLst/>
          </a:prstGeom>
          <a:noFill/>
        </p:spPr>
        <p:txBody>
          <a:bodyPr wrap="square" rtlCol="0">
            <a:spAutoFit/>
          </a:bodyPr>
          <a:lstStyle/>
          <a:p>
            <a:r>
              <a:rPr lang="zh-CN" altLang="en-US" sz="1120">
                <a:solidFill>
                  <a:srgbClr val="FFC000"/>
                </a:solidFill>
                <a:ea typeface="Times New Roman" panose="02020603050405020304"/>
              </a:rPr>
              <a:t>Grinding wheel moving type roll grinder</a:t>
            </a:r>
            <a:endParaRPr lang="zh-CN" altLang="en-US" sz="1120">
              <a:solidFill>
                <a:srgbClr val="FFC000"/>
              </a:solidFill>
              <a:ea typeface="Times New Roman" panose="02020603050405020304"/>
            </a:endParaRPr>
          </a:p>
        </p:txBody>
      </p:sp>
      <p:sp>
        <p:nvSpPr>
          <p:cNvPr id="6" name="文本框 5"/>
          <p:cNvSpPr txBox="1"/>
          <p:nvPr/>
        </p:nvSpPr>
        <p:spPr>
          <a:xfrm>
            <a:off x="543560" y="6216650"/>
            <a:ext cx="2181499" cy="433249"/>
          </a:xfrm>
          <a:prstGeom prst="rect">
            <a:avLst/>
          </a:prstGeom>
          <a:noFill/>
        </p:spPr>
        <p:txBody>
          <a:bodyPr wrap="square" rtlCol="0">
            <a:spAutoFit/>
          </a:bodyPr>
          <a:lstStyle/>
          <a:p>
            <a:r>
              <a:rPr lang="zh-CN" altLang="en-US" sz="1120">
                <a:solidFill>
                  <a:srgbClr val="FFC000"/>
                </a:solidFill>
                <a:ea typeface="Times New Roman" panose="02020603050405020304"/>
              </a:rPr>
              <a:t>Workpiece moving type roll grinder</a:t>
            </a:r>
            <a:endParaRPr lang="zh-CN" altLang="en-US" sz="1120">
              <a:solidFill>
                <a:srgbClr val="FFC000"/>
              </a:solidFill>
              <a:ea typeface="Times New Roman" panose="02020603050405020304"/>
            </a:endParaRPr>
          </a:p>
        </p:txBody>
      </p:sp>
      <p:sp>
        <p:nvSpPr>
          <p:cNvPr id="10" name="Rectangle 2"/>
          <p:cNvSpPr txBox="1"/>
          <p:nvPr/>
        </p:nvSpPr>
        <p:spPr>
          <a:xfrm>
            <a:off x="685037" y="533476"/>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123190" y="1426845"/>
            <a:ext cx="8796655" cy="5375275"/>
          </a:xfrm>
          <a:solidFill>
            <a:schemeClr val="bg1">
              <a:lumMod val="95000"/>
            </a:schemeClr>
          </a:solidFill>
        </p:spPr>
        <p:txBody>
          <a:bodyPr vert="horz" wrap="square" anchor="t"/>
          <a:lstStyle/>
          <a:p>
            <a:pPr marL="0" indent="0" eaLnBrk="1" hangingPunct="1">
              <a:spcBef>
                <a:spcPts val="480"/>
              </a:spcBef>
              <a:spcAft>
                <a:spcPts val="480"/>
              </a:spcAft>
              <a:buClr>
                <a:srgbClr val="002060"/>
              </a:buClr>
              <a:buFont typeface="Wingdings" panose="05000000000000000000" pitchFamily="2" charset="2"/>
              <a:buNone/>
            </a:pPr>
            <a:r>
              <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rPr>
              <a:t>III. Introduction to Performance of Flagship Products</a:t>
            </a:r>
            <a:endPar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endParaRPr>
          </a:p>
          <a:p>
            <a:pPr marL="0" indent="0" algn="just" eaLnBrk="1" hangingPunct="1">
              <a:buClr>
                <a:srgbClr val="002060"/>
              </a:buClr>
              <a:buFont typeface="Wingdings" panose="05000000000000000000" pitchFamily="2" charset="2"/>
              <a:buNone/>
            </a:pPr>
            <a:r>
              <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The grinding machine adopts SIEMENS SINUMERIK distributed computer CNC system, built-in S7-300 programmable controller. The I/O contacts outside the machine tool are transmitted to the central control system through PROFIBUS industrial field bus. The special human-machine interface for the Xianfeng roll grinder independently developed by SINUMERIK Integrate Create MyHMI is adopted. It has a variety of special requirements suitable for the roll grinder, and a concise and clear operation screen. It can realize the automatic control of the grinding machine and the simulation display, curve programming, measurement accuracy display, printing and storage of the automatic grinding measurement process.</a:t>
            </a:r>
            <a:endParaRPr lang="zh-CN" altLang="en-US" sz="18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    </a:t>
            </a: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ahoma" panose="020B0604030504040204" pitchFamily="2" charset="0"/>
              </a:rPr>
            </a:fld>
            <a:endParaRPr lang="zh-CN" altLang="en-US" sz="110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pic>
        <p:nvPicPr>
          <p:cNvPr id="3" name="图片 -2147482605" descr="840D_All"/>
          <p:cNvPicPr>
            <a:picLocks noChangeAspect="1"/>
          </p:cNvPicPr>
          <p:nvPr/>
        </p:nvPicPr>
        <p:blipFill>
          <a:blip r:embed="rId2"/>
          <a:stretch>
            <a:fillRect/>
          </a:stretch>
        </p:blipFill>
        <p:spPr>
          <a:xfrm>
            <a:off x="478155" y="4669155"/>
            <a:ext cx="3340735" cy="2016125"/>
          </a:xfrm>
          <a:prstGeom prst="rect">
            <a:avLst/>
          </a:prstGeom>
          <a:noFill/>
          <a:ln w="9525">
            <a:noFill/>
          </a:ln>
        </p:spPr>
      </p:pic>
      <p:pic>
        <p:nvPicPr>
          <p:cNvPr id="4" name="图片 17" descr="说明: 82.png"/>
          <p:cNvPicPr>
            <a:picLocks noChangeAspect="1"/>
          </p:cNvPicPr>
          <p:nvPr/>
        </p:nvPicPr>
        <p:blipFill>
          <a:blip r:embed="rId3"/>
          <a:srcRect t="4021"/>
          <a:stretch>
            <a:fillRect/>
          </a:stretch>
        </p:blipFill>
        <p:spPr>
          <a:xfrm>
            <a:off x="4890770" y="4259580"/>
            <a:ext cx="3844925" cy="2425065"/>
          </a:xfrm>
          <a:prstGeom prst="rect">
            <a:avLst/>
          </a:prstGeom>
          <a:noFill/>
          <a:ln w="9525">
            <a:noFill/>
          </a:ln>
        </p:spPr>
      </p:pic>
      <p:sp>
        <p:nvSpPr>
          <p:cNvPr id="8" name="Rectangle 2"/>
          <p:cNvSpPr txBox="1"/>
          <p:nvPr/>
        </p:nvSpPr>
        <p:spPr>
          <a:xfrm>
            <a:off x="685037" y="570919"/>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123825" y="1345565"/>
            <a:ext cx="8796655" cy="5055235"/>
          </a:xfrm>
          <a:solidFill>
            <a:schemeClr val="bg1">
              <a:lumMod val="95000"/>
            </a:schemeClr>
          </a:solidFill>
        </p:spPr>
        <p:txBody>
          <a:bodyPr vert="horz" wrap="square" anchor="t"/>
          <a:lstStyle/>
          <a:p>
            <a:pPr marL="0" indent="0" eaLnBrk="1" hangingPunct="1">
              <a:spcBef>
                <a:spcPts val="480"/>
              </a:spcBef>
              <a:spcAft>
                <a:spcPts val="480"/>
              </a:spcAft>
              <a:buClr>
                <a:srgbClr val="002060"/>
              </a:buClr>
              <a:buFont typeface="Wingdings" panose="05000000000000000000" pitchFamily="2" charset="2"/>
              <a:buNone/>
            </a:pPr>
            <a:r>
              <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rPr>
              <a:t>III. Introduction to Performance of Flagship Products</a:t>
            </a:r>
            <a:endPar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endParaRPr>
          </a:p>
          <a:p>
            <a:pPr marL="0" indent="0" algn="just" eaLnBrk="1" hangingPunct="1">
              <a:buClr>
                <a:srgbClr val="002060"/>
              </a:buClr>
              <a:buFont typeface="Wingdings" panose="05000000000000000000" pitchFamily="2" charset="2"/>
              <a:buNone/>
            </a:pPr>
            <a:r>
              <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Each CNC axis of the grinder is equipped with SIEMENS digital control AC servo motor and S120 drive system. Because the AC servo motor and the AC spindle motor have the advantages of high precision, maintenance-free and strong environmental adaptability, the grinding machine can work reliably for a long time under the severe field environment conditions. The roller measuring system adopts the Germany HEIDENHAIN precise linear grating, which ensures the roller measuring precision of the grinding machine and the position control precision of the CNC system. It is equipped with special electronic hand wheel for manual adjustment of each servo axis, and the adjustment amount can be accurately displayed through screen coordinates.</a:t>
            </a:r>
            <a:endPar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    </a:t>
            </a: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pic>
        <p:nvPicPr>
          <p:cNvPr id="1073742911" name="图片 1073742910"/>
          <p:cNvPicPr>
            <a:picLocks noChangeAspect="1"/>
          </p:cNvPicPr>
          <p:nvPr/>
        </p:nvPicPr>
        <p:blipFill>
          <a:blip r:embed="rId2"/>
          <a:srcRect l="3773" t="3149"/>
          <a:stretch>
            <a:fillRect/>
          </a:stretch>
        </p:blipFill>
        <p:spPr>
          <a:xfrm>
            <a:off x="276860" y="4834890"/>
            <a:ext cx="3837940" cy="1530985"/>
          </a:xfrm>
          <a:prstGeom prst="rect">
            <a:avLst/>
          </a:prstGeom>
          <a:noFill/>
          <a:ln w="9525">
            <a:noFill/>
          </a:ln>
        </p:spPr>
      </p:pic>
      <p:pic>
        <p:nvPicPr>
          <p:cNvPr id="3" name="图片 -2147482585"/>
          <p:cNvPicPr>
            <a:picLocks noChangeAspect="1"/>
          </p:cNvPicPr>
          <p:nvPr/>
        </p:nvPicPr>
        <p:blipFill>
          <a:blip r:embed="rId3"/>
          <a:stretch>
            <a:fillRect/>
          </a:stretch>
        </p:blipFill>
        <p:spPr>
          <a:xfrm>
            <a:off x="4298950" y="4859973"/>
            <a:ext cx="2744470" cy="1505585"/>
          </a:xfrm>
          <a:prstGeom prst="rect">
            <a:avLst/>
          </a:prstGeom>
          <a:noFill/>
          <a:ln w="9525">
            <a:noFill/>
          </a:ln>
        </p:spPr>
      </p:pic>
      <p:pic>
        <p:nvPicPr>
          <p:cNvPr id="4" name="图片 -2147482600"/>
          <p:cNvPicPr>
            <a:picLocks noChangeAspect="1"/>
          </p:cNvPicPr>
          <p:nvPr/>
        </p:nvPicPr>
        <p:blipFill>
          <a:blip r:embed="rId4"/>
          <a:stretch>
            <a:fillRect/>
          </a:stretch>
        </p:blipFill>
        <p:spPr>
          <a:xfrm>
            <a:off x="7496175" y="4521200"/>
            <a:ext cx="1059815" cy="1879600"/>
          </a:xfrm>
          <a:prstGeom prst="rect">
            <a:avLst/>
          </a:prstGeom>
          <a:noFill/>
          <a:ln w="9525">
            <a:noFill/>
          </a:ln>
        </p:spPr>
      </p:pic>
      <p:sp>
        <p:nvSpPr>
          <p:cNvPr id="9" name="Rectangle 2"/>
          <p:cNvSpPr txBox="1"/>
          <p:nvPr/>
        </p:nvSpPr>
        <p:spPr>
          <a:xfrm>
            <a:off x="685037" y="570919"/>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123190" y="1315720"/>
            <a:ext cx="8796655" cy="5097145"/>
          </a:xfrm>
          <a:solidFill>
            <a:schemeClr val="bg1">
              <a:lumMod val="95000"/>
            </a:schemeClr>
          </a:solidFill>
        </p:spPr>
        <p:txBody>
          <a:bodyPr vert="horz" wrap="square" anchor="t"/>
          <a:lstStyle/>
          <a:p>
            <a:pPr marL="0" indent="0" eaLnBrk="1" hangingPunct="1">
              <a:spcBef>
                <a:spcPts val="480"/>
              </a:spcBef>
              <a:spcAft>
                <a:spcPts val="480"/>
              </a:spcAft>
              <a:buClr>
                <a:srgbClr val="002060"/>
              </a:buClr>
              <a:buFont typeface="Wingdings" panose="05000000000000000000" pitchFamily="2" charset="2"/>
              <a:buNone/>
            </a:pPr>
            <a:r>
              <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rPr>
              <a:t>III. Introduction to Performance of Flagship Products</a:t>
            </a:r>
            <a:endPar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endParaRPr>
          </a:p>
          <a:p>
            <a:pPr marL="0" indent="0" algn="just" eaLnBrk="1" hangingPunct="1">
              <a:buClr>
                <a:srgbClr val="002060"/>
              </a:buClr>
              <a:buFont typeface="Wingdings" panose="05000000000000000000" pitchFamily="2" charset="2"/>
              <a:buNone/>
            </a:pPr>
            <a:r>
              <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The roll measuring system adopts the new linear grating produced by HEIDENHAIN in Germany, which ensures the roll measuring precision of the grinding machine and the position control precision of the CNC system.</a:t>
            </a:r>
            <a:endPar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algn="just" eaLnBrk="1" hangingPunct="1">
              <a:buClr>
                <a:srgbClr val="002060"/>
              </a:buClr>
              <a:buFont typeface="Wingdings" panose="05000000000000000000" pitchFamily="2" charset="2"/>
              <a:buNone/>
            </a:pPr>
            <a:r>
              <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Operation display adopts SIEMENS 15-inch color LCD OP015A, Chinese and English display, and the operation system adopts English WINDOWS7. The system is equipped with comprehensive alarm and diagnostic functions, along with abundant assistance and operational prompts.</a:t>
            </a:r>
            <a:endPar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pic>
        <p:nvPicPr>
          <p:cNvPr id="3" name="图片 2" descr="311b7fc392e46603e395ba713e3d1548"/>
          <p:cNvPicPr>
            <a:picLocks noChangeAspect="1"/>
          </p:cNvPicPr>
          <p:nvPr/>
        </p:nvPicPr>
        <p:blipFill>
          <a:blip r:embed="rId2"/>
          <a:srcRect t="12577" b="8549"/>
          <a:stretch>
            <a:fillRect/>
          </a:stretch>
        </p:blipFill>
        <p:spPr>
          <a:xfrm>
            <a:off x="464185" y="4167505"/>
            <a:ext cx="3702685" cy="1726565"/>
          </a:xfrm>
          <a:prstGeom prst="rect">
            <a:avLst/>
          </a:prstGeom>
        </p:spPr>
      </p:pic>
      <p:pic>
        <p:nvPicPr>
          <p:cNvPr id="4" name="图片 3"/>
          <p:cNvPicPr>
            <a:picLocks noChangeAspect="1"/>
          </p:cNvPicPr>
          <p:nvPr/>
        </p:nvPicPr>
        <p:blipFill>
          <a:blip r:embed="rId3"/>
          <a:stretch>
            <a:fillRect/>
          </a:stretch>
        </p:blipFill>
        <p:spPr>
          <a:xfrm>
            <a:off x="5029200" y="4014470"/>
            <a:ext cx="3398520" cy="2565400"/>
          </a:xfrm>
          <a:prstGeom prst="rect">
            <a:avLst/>
          </a:prstGeom>
        </p:spPr>
      </p:pic>
      <p:sp>
        <p:nvSpPr>
          <p:cNvPr id="8" name="Rectangle 2"/>
          <p:cNvSpPr txBox="1"/>
          <p:nvPr/>
        </p:nvSpPr>
        <p:spPr>
          <a:xfrm>
            <a:off x="685037" y="494721"/>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123190" y="1426845"/>
            <a:ext cx="8796655" cy="4986020"/>
          </a:xfrm>
          <a:solidFill>
            <a:schemeClr val="bg1">
              <a:lumMod val="95000"/>
            </a:schemeClr>
          </a:solidFill>
        </p:spPr>
        <p:txBody>
          <a:bodyPr vert="horz" wrap="square" anchor="t"/>
          <a:lstStyle/>
          <a:p>
            <a:pPr marL="0" indent="0" eaLnBrk="1" hangingPunct="1">
              <a:spcBef>
                <a:spcPts val="480"/>
              </a:spcBef>
              <a:spcAft>
                <a:spcPts val="480"/>
              </a:spcAft>
              <a:buClr>
                <a:srgbClr val="002060"/>
              </a:buClr>
              <a:buFont typeface="Wingdings" panose="05000000000000000000" pitchFamily="2" charset="2"/>
              <a:buNone/>
            </a:pPr>
            <a:r>
              <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rPr>
              <a:t>III. Introduction to Performance of Flagship Products</a:t>
            </a:r>
            <a:endPar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endParaRPr>
          </a:p>
          <a:p>
            <a:pPr marL="0" indent="0" algn="just" eaLnBrk="1" hangingPunct="1">
              <a:buClr>
                <a:srgbClr val="002060"/>
              </a:buClr>
              <a:buFont typeface="Wingdings" panose="05000000000000000000" pitchFamily="2" charset="2"/>
              <a:buNone/>
            </a:pPr>
            <a:r>
              <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The main bearing of grinder is made of INA, FAG or SKF.</a:t>
            </a:r>
            <a:endPar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algn="just" eaLnBrk="1" hangingPunct="1">
              <a:buClr>
                <a:srgbClr val="002060"/>
              </a:buClr>
              <a:buFont typeface="Wingdings" panose="05000000000000000000" pitchFamily="2" charset="2"/>
              <a:buNone/>
            </a:pPr>
            <a:r>
              <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The grinding frame, measuring frame and curve grinding servo axis all utilize precision ball screw transmission from Germany's BLIS.</a:t>
            </a:r>
            <a:endPar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algn="just" eaLnBrk="1" hangingPunct="1">
              <a:buClr>
                <a:srgbClr val="002060"/>
              </a:buClr>
              <a:buFont typeface="Wingdings" panose="05000000000000000000" pitchFamily="2" charset="2"/>
              <a:buNone/>
            </a:pPr>
            <a:r>
              <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The main hydraulic components (pumps and valves) adopt Bosch-Rexroth products from Germany.</a:t>
            </a:r>
            <a:endPar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pic>
        <p:nvPicPr>
          <p:cNvPr id="5" name="图片 4" descr="u=3420758003,3324984654&amp;fm=72"/>
          <p:cNvPicPr>
            <a:picLocks noChangeAspect="1"/>
          </p:cNvPicPr>
          <p:nvPr/>
        </p:nvPicPr>
        <p:blipFill>
          <a:blip r:embed="rId2"/>
          <a:stretch>
            <a:fillRect/>
          </a:stretch>
        </p:blipFill>
        <p:spPr>
          <a:xfrm>
            <a:off x="515620" y="3996055"/>
            <a:ext cx="2312670" cy="1863725"/>
          </a:xfrm>
          <a:prstGeom prst="rect">
            <a:avLst/>
          </a:prstGeom>
        </p:spPr>
      </p:pic>
      <p:pic>
        <p:nvPicPr>
          <p:cNvPr id="6" name="图片 5" descr="m_5239086_201904101134569571"/>
          <p:cNvPicPr>
            <a:picLocks noChangeAspect="1"/>
          </p:cNvPicPr>
          <p:nvPr/>
        </p:nvPicPr>
        <p:blipFill>
          <a:blip r:embed="rId3"/>
          <a:stretch>
            <a:fillRect/>
          </a:stretch>
        </p:blipFill>
        <p:spPr>
          <a:xfrm>
            <a:off x="3273425" y="3996055"/>
            <a:ext cx="3361055" cy="1863725"/>
          </a:xfrm>
          <a:prstGeom prst="rect">
            <a:avLst/>
          </a:prstGeom>
        </p:spPr>
      </p:pic>
      <p:pic>
        <p:nvPicPr>
          <p:cNvPr id="8" name="图片 7" descr="e2a5183bd1fa080a5be5af5c61a4303b"/>
          <p:cNvPicPr>
            <a:picLocks noChangeAspect="1"/>
          </p:cNvPicPr>
          <p:nvPr/>
        </p:nvPicPr>
        <p:blipFill>
          <a:blip r:embed="rId4"/>
          <a:stretch>
            <a:fillRect/>
          </a:stretch>
        </p:blipFill>
        <p:spPr>
          <a:xfrm>
            <a:off x="6959600" y="3996055"/>
            <a:ext cx="1864360" cy="1864360"/>
          </a:xfrm>
          <a:prstGeom prst="rect">
            <a:avLst/>
          </a:prstGeom>
        </p:spPr>
      </p:pic>
      <p:sp>
        <p:nvSpPr>
          <p:cNvPr id="9" name="Rectangle 2"/>
          <p:cNvSpPr txBox="1"/>
          <p:nvPr/>
        </p:nvSpPr>
        <p:spPr>
          <a:xfrm>
            <a:off x="685037" y="494721"/>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Xianfeng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123190" y="1343025"/>
            <a:ext cx="8796655" cy="5069840"/>
          </a:xfrm>
          <a:solidFill>
            <a:schemeClr val="bg1">
              <a:lumMod val="95000"/>
            </a:schemeClr>
          </a:solidFill>
        </p:spPr>
        <p:txBody>
          <a:bodyPr vert="horz" wrap="square" anchor="t"/>
          <a:lstStyle/>
          <a:p>
            <a:pPr marL="0" indent="0" eaLnBrk="1" hangingPunct="1">
              <a:spcBef>
                <a:spcPts val="480"/>
              </a:spcBef>
              <a:spcAft>
                <a:spcPts val="480"/>
              </a:spcAft>
              <a:buClr>
                <a:srgbClr val="002060"/>
              </a:buClr>
              <a:buFont typeface="Wingdings" panose="05000000000000000000" pitchFamily="2" charset="2"/>
              <a:buNone/>
            </a:pPr>
            <a:r>
              <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rPr>
              <a:t>III. Introduction to Performance of Flagship Products</a:t>
            </a:r>
            <a:endPar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endParaRPr>
          </a:p>
          <a:p>
            <a:pPr marL="0" indent="0" eaLnBrk="1" hangingPunct="1">
              <a:buClr>
                <a:srgbClr val="002060"/>
              </a:buClr>
              <a:buFont typeface="Wingdings" panose="05000000000000000000" pitchFamily="2" charset="2"/>
              <a:buNone/>
            </a:pPr>
            <a:r>
              <a:rPr lang="en-US" altLang="zh-CN" sz="20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2. Introduction of basic functions</a:t>
            </a:r>
            <a:endParaRPr lang="en-US" altLang="zh-CN" sz="20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sp>
        <p:nvSpPr>
          <p:cNvPr id="3" name="文本框 2"/>
          <p:cNvSpPr txBox="1"/>
          <p:nvPr/>
        </p:nvSpPr>
        <p:spPr>
          <a:xfrm>
            <a:off x="4648198" y="2133634"/>
            <a:ext cx="4343286" cy="3754874"/>
          </a:xfrm>
          <a:prstGeom prst="rect">
            <a:avLst/>
          </a:prstGeom>
          <a:noFill/>
        </p:spPr>
        <p:txBody>
          <a:bodyPr wrap="square" rtlCol="0">
            <a:spAutoFit/>
          </a:bodyPr>
          <a:lstStyle/>
          <a:p>
            <a:pPr marL="285750" indent="-285750" algn="just" eaLnBrk="1" hangingPunct="1">
              <a:buClr>
                <a:srgbClr val="002060"/>
              </a:buClr>
              <a:buFont typeface="Arial" panose="020B0604020202020204" pitchFamily="34" charset="0"/>
              <a:buChar char="•"/>
            </a:pPr>
            <a:r>
              <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Computer and control system are equipped with UPS power supply</a:t>
            </a:r>
            <a:endPar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285750" indent="-285750" algn="just" eaLnBrk="1" hangingPunct="1">
              <a:buClr>
                <a:srgbClr val="002060"/>
              </a:buClr>
              <a:buFont typeface="Arial" panose="020B0604020202020204" pitchFamily="34" charset="0"/>
              <a:buChar char="•"/>
            </a:pPr>
            <a:r>
              <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Operation interface: Chinese (optional in both Chinese and English)</a:t>
            </a:r>
            <a:endPar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285750" indent="-285750" algn="just" eaLnBrk="1" hangingPunct="1">
              <a:buClr>
                <a:srgbClr val="002060"/>
              </a:buClr>
              <a:buFont typeface="Arial" panose="020B0604020202020204" pitchFamily="34" charset="0"/>
              <a:buChar char="•"/>
            </a:pPr>
            <a:r>
              <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hydrostatic lubricating (thin oil or grease) bracket of supporting feet</a:t>
            </a:r>
            <a:endPar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285750" indent="-285750" algn="just" eaLnBrk="1" hangingPunct="1">
              <a:buClr>
                <a:srgbClr val="002060"/>
              </a:buClr>
              <a:buFont typeface="Arial" panose="020B0604020202020204" pitchFamily="34" charset="0"/>
              <a:buChar char="•"/>
            </a:pPr>
            <a:r>
              <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Maximum noise level of grinding machine: ≤80d</a:t>
            </a:r>
            <a:endPar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285750" indent="-285750" algn="just" eaLnBrk="1" hangingPunct="1">
              <a:buClr>
                <a:srgbClr val="002060"/>
              </a:buClr>
              <a:buFont typeface="Arial" panose="020B0604020202020204" pitchFamily="34" charset="0"/>
              <a:buChar char="•"/>
            </a:pPr>
            <a:r>
              <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The measurement system enables the detection of:</a:t>
            </a:r>
            <a:endPar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algn="just" eaLnBrk="1" hangingPunct="1">
              <a:buClr>
                <a:srgbClr val="002060"/>
              </a:buClr>
              <a:buFont typeface="Arial" panose="020B0604020202020204" pitchFamily="34" charset="0"/>
            </a:pPr>
            <a:r>
              <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       Roll profile detection</a:t>
            </a:r>
            <a:endPar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algn="just" eaLnBrk="1" hangingPunct="1">
              <a:buClr>
                <a:srgbClr val="002060"/>
              </a:buClr>
              <a:buFont typeface="Arial" panose="020B0604020202020204" pitchFamily="34" charset="0"/>
            </a:pPr>
            <a:r>
              <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       Roll Roundness detection</a:t>
            </a:r>
            <a:endPar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algn="just" eaLnBrk="1" hangingPunct="1">
              <a:buClr>
                <a:srgbClr val="002060"/>
              </a:buClr>
              <a:buFont typeface="Arial" panose="020B0604020202020204" pitchFamily="34" charset="0"/>
            </a:pPr>
            <a:r>
              <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       Eddy current flaw detection</a:t>
            </a:r>
            <a:endPar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285750" indent="-285750" algn="just" eaLnBrk="1" hangingPunct="1">
              <a:buClr>
                <a:srgbClr val="002060"/>
              </a:buClr>
              <a:buFont typeface="Arial" panose="020B0604020202020204" pitchFamily="34" charset="0"/>
              <a:buChar char="•"/>
            </a:pPr>
            <a:r>
              <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System security protection:</a:t>
            </a:r>
            <a:endPar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algn="just" eaLnBrk="1" hangingPunct="1">
              <a:buClr>
                <a:srgbClr val="002060"/>
              </a:buClr>
              <a:buFont typeface="Arial" panose="020B0604020202020204" pitchFamily="34" charset="0"/>
            </a:pPr>
            <a:r>
              <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Grinding wheel spindle lubricating oil temperature, flow or pressure, pollution protection function</a:t>
            </a:r>
            <a:endPar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algn="just" eaLnBrk="1" hangingPunct="1">
              <a:buClr>
                <a:srgbClr val="002060"/>
              </a:buClr>
              <a:buFont typeface="Arial" panose="020B0604020202020204" pitchFamily="34" charset="0"/>
            </a:pPr>
            <a:r>
              <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Safety, fault interlocking and monitoring protection function of mechanical and electrical equipment</a:t>
            </a:r>
            <a:endPar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endParaRPr lang="zh-CN" altLang="en-US" sz="1400" dirty="0">
              <a:solidFill>
                <a:srgbClr val="002060"/>
              </a:solidFill>
              <a:latin typeface="Times New Roman" panose="02020603050405020304" pitchFamily="18" charset="0"/>
              <a:cs typeface="Times New Roman" panose="02020603050405020304" pitchFamily="18" charset="0"/>
              <a:sym typeface="+mn-ea"/>
            </a:endParaRPr>
          </a:p>
        </p:txBody>
      </p:sp>
      <p:sp>
        <p:nvSpPr>
          <p:cNvPr id="4" name="文本框 3"/>
          <p:cNvSpPr txBox="1"/>
          <p:nvPr/>
        </p:nvSpPr>
        <p:spPr>
          <a:xfrm>
            <a:off x="445770" y="2133634"/>
            <a:ext cx="4202428" cy="3539430"/>
          </a:xfrm>
          <a:prstGeom prst="rect">
            <a:avLst/>
          </a:prstGeom>
          <a:noFill/>
        </p:spPr>
        <p:txBody>
          <a:bodyPr wrap="square" rtlCol="0">
            <a:spAutoFit/>
          </a:bodyPr>
          <a:lstStyle/>
          <a:p>
            <a:pPr marL="285750" indent="-285750" algn="just" eaLnBrk="1" hangingPunct="1">
              <a:buClr>
                <a:srgbClr val="002060"/>
              </a:buClr>
              <a:buFont typeface="Arial" panose="020B0604020202020204" pitchFamily="34" charset="0"/>
              <a:buChar char="•"/>
            </a:pPr>
            <a:r>
              <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Full-automatic dynamic balance of grinding wheel</a:t>
            </a:r>
            <a:endPar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285750" indent="-285750" algn="just" eaLnBrk="1" hangingPunct="1">
              <a:buClr>
                <a:srgbClr val="002060"/>
              </a:buClr>
              <a:buFont typeface="Arial" panose="020B0604020202020204" pitchFamily="34" charset="0"/>
              <a:buChar char="•"/>
            </a:pPr>
            <a:r>
              <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Automatic compensation of grinding wheel wear</a:t>
            </a:r>
            <a:endPar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285750" indent="-285750" algn="just" eaLnBrk="1" hangingPunct="1">
              <a:buClr>
                <a:srgbClr val="002060"/>
              </a:buClr>
              <a:buFont typeface="Arial" panose="020B0604020202020204" pitchFamily="34" charset="0"/>
              <a:buChar char="•"/>
            </a:pPr>
            <a:r>
              <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Constant linear speed grinding with grinding wheel</a:t>
            </a:r>
            <a:endPar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285750" indent="-285750" algn="just" eaLnBrk="1" hangingPunct="1">
              <a:buClr>
                <a:srgbClr val="002060"/>
              </a:buClr>
              <a:buFont typeface="Arial" panose="020B0604020202020204" pitchFamily="34" charset="0"/>
              <a:buChar char="•"/>
            </a:pPr>
            <a:r>
              <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Constant current grinding of grinding wheel</a:t>
            </a:r>
            <a:endPar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285750" indent="-285750" algn="just" eaLnBrk="1" hangingPunct="1">
              <a:buClr>
                <a:srgbClr val="002060"/>
              </a:buClr>
              <a:buFont typeface="Arial" panose="020B0604020202020204" pitchFamily="34" charset="0"/>
              <a:buChar char="•"/>
            </a:pPr>
            <a:r>
              <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Automatic and rapid approach of grinding wheel</a:t>
            </a:r>
            <a:endPar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285750" indent="-285750" algn="just" eaLnBrk="1" hangingPunct="1">
              <a:buClr>
                <a:srgbClr val="002060"/>
              </a:buClr>
              <a:buFont typeface="Arial" panose="020B0604020202020204" pitchFamily="34" charset="0"/>
              <a:buChar char="•"/>
            </a:pPr>
            <a:r>
              <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Short-stroke grinding (adaptive grinding)</a:t>
            </a:r>
            <a:endPar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285750" indent="-285750" algn="just" eaLnBrk="1" hangingPunct="1">
              <a:buClr>
                <a:srgbClr val="002060"/>
              </a:buClr>
              <a:buFont typeface="Arial" panose="020B0604020202020204" pitchFamily="34" charset="0"/>
              <a:buChar char="•"/>
            </a:pPr>
            <a:r>
              <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Full-automatic dressing of grinding wheel</a:t>
            </a:r>
            <a:endPar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285750" indent="-285750" algn="just" eaLnBrk="1" hangingPunct="1">
              <a:buClr>
                <a:srgbClr val="002060"/>
              </a:buClr>
              <a:buFont typeface="Arial" panose="020B0604020202020204" pitchFamily="34" charset="0"/>
              <a:buChar char="•"/>
            </a:pPr>
            <a:r>
              <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Full-automatic closed-loop control grinding</a:t>
            </a:r>
            <a:endPar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285750" indent="-285750" algn="just" eaLnBrk="1" hangingPunct="1">
              <a:buClr>
                <a:srgbClr val="002060"/>
              </a:buClr>
              <a:buFont typeface="Arial" panose="020B0604020202020204" pitchFamily="34" charset="0"/>
              <a:buChar char="•"/>
            </a:pPr>
            <a:r>
              <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Automatic protection and safety interlock of grinding wheel power-off</a:t>
            </a:r>
            <a:endPar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285750" indent="-285750" algn="just" eaLnBrk="1" hangingPunct="1">
              <a:buClr>
                <a:srgbClr val="002060"/>
              </a:buClr>
              <a:buFont typeface="Arial" panose="020B0604020202020204" pitchFamily="34" charset="0"/>
              <a:buChar char="•"/>
            </a:pPr>
            <a:r>
              <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Fault alarm and automatic diagnosis, fault report and recording function</a:t>
            </a:r>
            <a:endPar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285750" indent="-285750" algn="just" eaLnBrk="1" hangingPunct="1">
              <a:buClr>
                <a:srgbClr val="002060"/>
              </a:buClr>
              <a:buFont typeface="Arial" panose="020B0604020202020204" pitchFamily="34" charset="0"/>
              <a:buChar char="•"/>
            </a:pPr>
            <a:r>
              <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Carry out data communication (including hardware and software) and report output with grinding roll room management system (L3) and factory management system</a:t>
            </a:r>
            <a:endPar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p:txBody>
      </p:sp>
      <p:sp>
        <p:nvSpPr>
          <p:cNvPr id="8" name="Rectangle 2"/>
          <p:cNvSpPr txBox="1"/>
          <p:nvPr/>
        </p:nvSpPr>
        <p:spPr>
          <a:xfrm>
            <a:off x="685037" y="533476"/>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123190" y="1315720"/>
            <a:ext cx="8588375" cy="5097145"/>
          </a:xfrm>
          <a:solidFill>
            <a:schemeClr val="bg1">
              <a:lumMod val="95000"/>
            </a:schemeClr>
          </a:solidFill>
        </p:spPr>
        <p:txBody>
          <a:bodyPr vert="horz" wrap="square" anchor="t"/>
          <a:lstStyle/>
          <a:p>
            <a:pPr marL="0" indent="0" eaLnBrk="1" hangingPunct="1">
              <a:spcBef>
                <a:spcPts val="480"/>
              </a:spcBef>
              <a:spcAft>
                <a:spcPts val="480"/>
              </a:spcAft>
              <a:buClr>
                <a:srgbClr val="002060"/>
              </a:buClr>
              <a:buFont typeface="Wingdings" panose="05000000000000000000" pitchFamily="2" charset="2"/>
              <a:buNone/>
            </a:pPr>
            <a:r>
              <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rPr>
              <a:t>III. Introduction to Performance of Flagship Products</a:t>
            </a:r>
            <a:endPar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endParaRPr>
          </a:p>
          <a:p>
            <a:pPr marL="0" indent="0" eaLnBrk="1" hangingPunct="1">
              <a:buClr>
                <a:srgbClr val="002060"/>
              </a:buClr>
              <a:buFont typeface="Wingdings" panose="05000000000000000000" pitchFamily="2" charset="2"/>
              <a:buNone/>
            </a:pPr>
            <a:r>
              <a:rPr lang="en-US" altLang="zh-CN" sz="20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2. Introduction of basic functions</a:t>
            </a:r>
            <a:endParaRPr lang="en-US" altLang="zh-CN" sz="20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sp>
        <p:nvSpPr>
          <p:cNvPr id="4" name="文本框 3"/>
          <p:cNvSpPr txBox="1"/>
          <p:nvPr/>
        </p:nvSpPr>
        <p:spPr>
          <a:xfrm>
            <a:off x="571500" y="2133634"/>
            <a:ext cx="8267588" cy="2227265"/>
          </a:xfrm>
          <a:prstGeom prst="rect">
            <a:avLst/>
          </a:prstGeom>
          <a:noFill/>
        </p:spPr>
        <p:txBody>
          <a:bodyPr wrap="square" rtlCol="0">
            <a:spAutoFit/>
          </a:bodyPr>
          <a:lstStyle/>
          <a:p>
            <a:pPr marL="285750" indent="-285750" eaLnBrk="1" hangingPunct="1">
              <a:buClr>
                <a:srgbClr val="002060"/>
              </a:buClr>
              <a:buFont typeface="Arial" panose="020B0604020202020204" pitchFamily="34" charset="0"/>
              <a:buChar char="•"/>
            </a:pPr>
            <a:r>
              <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Basic grinding mode:</a:t>
            </a:r>
            <a:endPar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eaLnBrk="1" hangingPunct="1">
              <a:buClr>
                <a:srgbClr val="002060"/>
              </a:buClr>
              <a:buFont typeface="Arial" panose="020B0604020202020204" pitchFamily="34" charset="0"/>
            </a:pPr>
            <a:r>
              <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       Manual control grinding: grinding is controlled by electronic hand wheel.</a:t>
            </a:r>
            <a:endPar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eaLnBrk="1" hangingPunct="1">
              <a:buClr>
                <a:srgbClr val="002060"/>
              </a:buClr>
              <a:buFont typeface="Arial" panose="020B0604020202020204" pitchFamily="34" charset="0"/>
            </a:pPr>
            <a:r>
              <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       Program control automatic grinding: realize full-automatic control grinding.</a:t>
            </a:r>
            <a:endPar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eaLnBrk="1" hangingPunct="1">
              <a:buClr>
                <a:srgbClr val="002060"/>
              </a:buClr>
              <a:buFont typeface="Arial" panose="020B0604020202020204" pitchFamily="34" charset="0"/>
            </a:pPr>
            <a:r>
              <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       Supporting mode: Top grinding or bottom grinding</a:t>
            </a:r>
            <a:endPar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eaLnBrk="1" hangingPunct="1">
              <a:buClr>
                <a:srgbClr val="002060"/>
              </a:buClr>
              <a:buFont typeface="Arial" panose="020B0604020202020204" pitchFamily="34" charset="0"/>
              <a:buChar char="•"/>
            </a:pPr>
            <a:r>
              <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     The following processing can be accomplished:</a:t>
            </a:r>
            <a:endPar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eaLnBrk="1" hangingPunct="1">
              <a:buClr>
                <a:srgbClr val="002060"/>
              </a:buClr>
              <a:buFont typeface="Arial" panose="020B0604020202020204" pitchFamily="34" charset="0"/>
            </a:pPr>
            <a:r>
              <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       Grinding the cylindrical roll surface;</a:t>
            </a:r>
            <a:endPar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eaLnBrk="1" hangingPunct="1">
              <a:buClr>
                <a:srgbClr val="002060"/>
              </a:buClr>
              <a:buFont typeface="Arial" panose="020B0604020202020204" pitchFamily="34" charset="0"/>
            </a:pPr>
            <a:r>
              <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       Grinding a conical roll surface;</a:t>
            </a:r>
            <a:endPar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eaLnBrk="1" hangingPunct="1">
              <a:buClr>
                <a:srgbClr val="002060"/>
              </a:buClr>
              <a:buFont typeface="Arial" panose="020B0604020202020204" pitchFamily="34" charset="0"/>
            </a:pPr>
            <a:r>
              <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       Grinding a convex or concave curved roll surface;</a:t>
            </a:r>
            <a:endPar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eaLnBrk="1" hangingPunct="1">
              <a:buClr>
                <a:srgbClr val="002060"/>
              </a:buClr>
              <a:buFont typeface="Arial" panose="020B0604020202020204" pitchFamily="34" charset="0"/>
            </a:pPr>
            <a:r>
              <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       Grinding a CVC curve and a roll surface of any combination curve;</a:t>
            </a:r>
            <a:endPar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eaLnBrk="1" hangingPunct="1">
              <a:buClr>
                <a:srgbClr val="002060"/>
              </a:buClr>
              <a:buFont typeface="Arial" panose="020B0604020202020204" pitchFamily="34" charset="0"/>
            </a:pPr>
            <a:r>
              <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       It has the functions of straight line and circular arc sectional chamfer grinding.</a:t>
            </a:r>
            <a:endParaRPr lang="zh-CN" alt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p:txBody>
      </p:sp>
      <p:sp>
        <p:nvSpPr>
          <p:cNvPr id="7" name="Rectangle 2"/>
          <p:cNvSpPr txBox="1"/>
          <p:nvPr/>
        </p:nvSpPr>
        <p:spPr>
          <a:xfrm>
            <a:off x="685037" y="533476"/>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123190" y="1329055"/>
            <a:ext cx="8768715" cy="5356860"/>
          </a:xfrm>
          <a:solidFill>
            <a:schemeClr val="bg1">
              <a:lumMod val="95000"/>
            </a:schemeClr>
          </a:solidFill>
        </p:spPr>
        <p:txBody>
          <a:bodyPr vert="horz" wrap="square" anchor="t"/>
          <a:lstStyle/>
          <a:p>
            <a:pPr marL="0" indent="0" eaLnBrk="1" hangingPunct="1">
              <a:spcBef>
                <a:spcPts val="480"/>
              </a:spcBef>
              <a:spcAft>
                <a:spcPts val="480"/>
              </a:spcAft>
              <a:buClr>
                <a:srgbClr val="002060"/>
              </a:buClr>
              <a:buFont typeface="Wingdings" panose="05000000000000000000" pitchFamily="2" charset="2"/>
              <a:buNone/>
            </a:pPr>
            <a:r>
              <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rPr>
              <a:t>III. Introduction to Performance of Flagship Products</a:t>
            </a:r>
            <a:endPar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endParaRPr>
          </a:p>
          <a:p>
            <a:pPr marL="0" indent="0" eaLnBrk="1" hangingPunct="1">
              <a:buClr>
                <a:srgbClr val="002060"/>
              </a:buClr>
              <a:buFont typeface="Wingdings" panose="05000000000000000000" pitchFamily="2" charset="2"/>
              <a:buNone/>
            </a:pPr>
            <a:r>
              <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 Introduction of main specifications</a:t>
            </a:r>
            <a:endPar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3.1. </a:t>
            </a:r>
            <a:r>
              <a:rPr lang="en-US" altLang="zh-CN" sz="1800" dirty="0" err="1">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Workpiece</a:t>
            </a: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 moving type roll grinder</a:t>
            </a:r>
            <a:endPar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pic>
        <p:nvPicPr>
          <p:cNvPr id="3" name="图片 2"/>
          <p:cNvPicPr>
            <a:picLocks noChangeAspect="1"/>
          </p:cNvPicPr>
          <p:nvPr/>
        </p:nvPicPr>
        <p:blipFill>
          <a:blip r:embed="rId2"/>
          <a:srcRect l="7176" t="4242"/>
          <a:stretch>
            <a:fillRect/>
          </a:stretch>
        </p:blipFill>
        <p:spPr>
          <a:xfrm>
            <a:off x="4530725" y="2445385"/>
            <a:ext cx="4361180" cy="3968115"/>
          </a:xfrm>
          <a:prstGeom prst="rect">
            <a:avLst/>
          </a:prstGeom>
        </p:spPr>
      </p:pic>
      <p:sp>
        <p:nvSpPr>
          <p:cNvPr id="5" name="文本框 4"/>
          <p:cNvSpPr txBox="1"/>
          <p:nvPr/>
        </p:nvSpPr>
        <p:spPr>
          <a:xfrm>
            <a:off x="123825" y="2592705"/>
            <a:ext cx="4255577" cy="3754874"/>
          </a:xfrm>
          <a:prstGeom prst="rect">
            <a:avLst/>
          </a:prstGeom>
          <a:noFill/>
        </p:spPr>
        <p:txBody>
          <a:bodyPr wrap="square" rtlCol="0">
            <a:spAutoFit/>
          </a:bodyPr>
          <a:lstStyle/>
          <a:p>
            <a:pPr algn="just"/>
            <a:r>
              <a:rPr lang="zh-CN" altLang="en-US" sz="1400" dirty="0">
                <a:latin typeface="Times New Roman" panose="02020603050405020304" pitchFamily="18" charset="0"/>
                <a:ea typeface="Times New Roman" panose="02020603050405020304"/>
                <a:cs typeface="Times New Roman" panose="02020603050405020304" pitchFamily="18" charset="0"/>
              </a:rPr>
              <a:t>This machine is applicable to the grinding the slender working rolls, intermediate rolls, and backup rolls of multi-roll mills for steel strips, copper strips, aluminum foils, and other products. It has the characteristics of high precision and high surface quality. Grinding can be performed using either top grinding or bottom grinding methods, typically employing a single-point measuring system, with the option for dual-point measurement for special requirements. The main axes include: [continue with the list of main axes] .</a:t>
            </a:r>
            <a:endParaRPr lang="zh-CN" altLang="en-US" sz="1400" dirty="0">
              <a:latin typeface="Times New Roman" panose="02020603050405020304" pitchFamily="18" charset="0"/>
              <a:ea typeface="Times New Roman" panose="02020603050405020304"/>
              <a:cs typeface="Times New Roman" panose="02020603050405020304" pitchFamily="18" charset="0"/>
            </a:endParaRPr>
          </a:p>
          <a:p>
            <a:pPr algn="just"/>
            <a:r>
              <a:rPr lang="zh-CN" altLang="en-US" sz="1400" dirty="0">
                <a:latin typeface="Times New Roman" panose="02020603050405020304" pitchFamily="18" charset="0"/>
                <a:ea typeface="Times New Roman" panose="02020603050405020304"/>
                <a:cs typeface="Times New Roman" panose="02020603050405020304" pitchFamily="18" charset="0"/>
              </a:rPr>
              <a:t>U-axis-curve grinding (AC servo)</a:t>
            </a:r>
            <a:endParaRPr lang="zh-CN" altLang="en-US" sz="1400" dirty="0">
              <a:latin typeface="Times New Roman" panose="02020603050405020304" pitchFamily="18" charset="0"/>
              <a:ea typeface="Times New Roman" panose="02020603050405020304"/>
              <a:cs typeface="Times New Roman" panose="02020603050405020304" pitchFamily="18" charset="0"/>
            </a:endParaRPr>
          </a:p>
          <a:p>
            <a:pPr algn="just"/>
            <a:r>
              <a:rPr lang="zh-CN" altLang="en-US" sz="1400" dirty="0">
                <a:latin typeface="Times New Roman" panose="02020603050405020304" pitchFamily="18" charset="0"/>
                <a:ea typeface="Times New Roman" panose="02020603050405020304"/>
                <a:cs typeface="Times New Roman" panose="02020603050405020304" pitchFamily="18" charset="0"/>
              </a:rPr>
              <a:t>Z-axis-worktable longitudinal movement (AC servo)</a:t>
            </a:r>
            <a:endParaRPr lang="zh-CN" altLang="en-US" sz="1400" dirty="0">
              <a:latin typeface="Times New Roman" panose="02020603050405020304" pitchFamily="18" charset="0"/>
              <a:ea typeface="Times New Roman" panose="02020603050405020304"/>
              <a:cs typeface="Times New Roman" panose="02020603050405020304" pitchFamily="18" charset="0"/>
            </a:endParaRPr>
          </a:p>
          <a:p>
            <a:pPr algn="just"/>
            <a:r>
              <a:rPr lang="zh-CN" altLang="en-US" sz="1400" dirty="0">
                <a:latin typeface="Times New Roman" panose="02020603050405020304" pitchFamily="18" charset="0"/>
                <a:ea typeface="Times New Roman" panose="02020603050405020304"/>
                <a:cs typeface="Times New Roman" panose="02020603050405020304" pitchFamily="18" charset="0"/>
              </a:rPr>
              <a:t>X-axis-transverse feed of the grinder carriage (AC servo)</a:t>
            </a:r>
            <a:endParaRPr lang="zh-CN" altLang="en-US" sz="1400" dirty="0">
              <a:latin typeface="Times New Roman" panose="02020603050405020304" pitchFamily="18" charset="0"/>
              <a:ea typeface="Times New Roman" panose="02020603050405020304"/>
              <a:cs typeface="Times New Roman" panose="02020603050405020304" pitchFamily="18" charset="0"/>
            </a:endParaRPr>
          </a:p>
          <a:p>
            <a:pPr algn="just"/>
            <a:r>
              <a:rPr lang="zh-CN" altLang="en-US" sz="1400" dirty="0">
                <a:latin typeface="Times New Roman" panose="02020603050405020304" pitchFamily="18" charset="0"/>
                <a:ea typeface="Times New Roman" panose="02020603050405020304"/>
                <a:cs typeface="Times New Roman" panose="02020603050405020304" pitchFamily="18" charset="0"/>
              </a:rPr>
              <a:t>C-axis-workpiece drive (AC spindle servo)</a:t>
            </a:r>
            <a:endParaRPr lang="zh-CN" altLang="en-US" sz="1400" dirty="0">
              <a:latin typeface="Times New Roman" panose="02020603050405020304" pitchFamily="18" charset="0"/>
              <a:ea typeface="Times New Roman" panose="02020603050405020304"/>
              <a:cs typeface="Times New Roman" panose="02020603050405020304" pitchFamily="18" charset="0"/>
            </a:endParaRPr>
          </a:p>
          <a:p>
            <a:pPr algn="just"/>
            <a:r>
              <a:rPr lang="zh-CN" altLang="en-US" sz="1400" dirty="0">
                <a:latin typeface="Times New Roman" panose="02020603050405020304" pitchFamily="18" charset="0"/>
                <a:ea typeface="Times New Roman" panose="02020603050405020304"/>
                <a:cs typeface="Times New Roman" panose="02020603050405020304" pitchFamily="18" charset="0"/>
              </a:rPr>
              <a:t>C1 axis-grinding head spindle drive (AC spindle servo)</a:t>
            </a:r>
            <a:endParaRPr lang="zh-CN" altLang="en-US" sz="1400" dirty="0">
              <a:latin typeface="Times New Roman" panose="02020603050405020304" pitchFamily="18" charset="0"/>
              <a:ea typeface="Times New Roman" panose="02020603050405020304"/>
              <a:cs typeface="Times New Roman" panose="02020603050405020304" pitchFamily="18" charset="0"/>
            </a:endParaRPr>
          </a:p>
          <a:p>
            <a:pPr algn="just"/>
            <a:r>
              <a:rPr lang="en-US" altLang="zh-CN" sz="1400" dirty="0" err="1">
                <a:latin typeface="Times New Roman" panose="02020603050405020304" pitchFamily="18" charset="0"/>
                <a:ea typeface="Times New Roman" panose="02020603050405020304"/>
                <a:cs typeface="Times New Roman" panose="02020603050405020304" pitchFamily="18" charset="0"/>
              </a:rPr>
              <a:t>X1</a:t>
            </a:r>
            <a:r>
              <a:rPr lang="en-US" altLang="zh-CN" sz="1400" dirty="0">
                <a:latin typeface="Times New Roman" panose="02020603050405020304" pitchFamily="18" charset="0"/>
                <a:ea typeface="Times New Roman" panose="02020603050405020304"/>
                <a:cs typeface="Times New Roman" panose="02020603050405020304" pitchFamily="18" charset="0"/>
              </a:rPr>
              <a:t> axis-dual-point measurement (special order)</a:t>
            </a:r>
            <a:endParaRPr lang="en-US" altLang="zh-CN" sz="1400" dirty="0">
              <a:latin typeface="Times New Roman" panose="02020603050405020304" pitchFamily="18" charset="0"/>
              <a:ea typeface="Times New Roman" panose="02020603050405020304"/>
              <a:cs typeface="Times New Roman" panose="02020603050405020304" pitchFamily="18" charset="0"/>
            </a:endParaRPr>
          </a:p>
        </p:txBody>
      </p:sp>
      <p:sp>
        <p:nvSpPr>
          <p:cNvPr id="8" name="Rectangle 2"/>
          <p:cNvSpPr txBox="1"/>
          <p:nvPr/>
        </p:nvSpPr>
        <p:spPr>
          <a:xfrm>
            <a:off x="685037" y="533476"/>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111125" y="1303020"/>
            <a:ext cx="8768715" cy="5382260"/>
          </a:xfrm>
          <a:solidFill>
            <a:schemeClr val="bg1">
              <a:lumMod val="95000"/>
            </a:schemeClr>
          </a:solidFill>
        </p:spPr>
        <p:txBody>
          <a:bodyPr vert="horz" wrap="square" anchor="t"/>
          <a:lstStyle/>
          <a:p>
            <a:pPr marL="0" indent="0" eaLnBrk="1" hangingPunct="1">
              <a:spcBef>
                <a:spcPts val="480"/>
              </a:spcBef>
              <a:spcAft>
                <a:spcPts val="480"/>
              </a:spcAft>
              <a:buClr>
                <a:srgbClr val="002060"/>
              </a:buClr>
              <a:buFont typeface="Wingdings" panose="05000000000000000000" pitchFamily="2" charset="2"/>
              <a:buNone/>
            </a:pPr>
            <a:r>
              <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rPr>
              <a:t>III. Introduction to Performance of Flagship Products</a:t>
            </a:r>
            <a:endPar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endParaRPr>
          </a:p>
          <a:p>
            <a:pPr marL="0" indent="0" eaLnBrk="1" hangingPunct="1">
              <a:buClr>
                <a:srgbClr val="002060"/>
              </a:buClr>
              <a:buFont typeface="Wingdings" panose="05000000000000000000" pitchFamily="2" charset="2"/>
              <a:buNone/>
            </a:pPr>
            <a:r>
              <a:rPr lang="en-US" sz="1800" dirty="0">
                <a:solidFill>
                  <a:schemeClr val="tx1"/>
                </a:solidFill>
                <a:latin typeface="Times New Roman" panose="02020603050405020304" pitchFamily="18" charset="0"/>
                <a:ea typeface="Times New Roman" panose="02020603050405020304"/>
                <a:cs typeface="Times New Roman" panose="02020603050405020304" pitchFamily="18" charset="0"/>
                <a:sym typeface="+mn-ea"/>
              </a:rPr>
              <a:t>3. Introduction of main specifications</a:t>
            </a:r>
            <a:endParaRPr lang="en-US" sz="1800" dirty="0">
              <a:solidFill>
                <a:schemeClr val="tx1"/>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altLang="zh-CN" sz="1800" dirty="0">
                <a:solidFill>
                  <a:schemeClr val="tx1"/>
                </a:solidFill>
                <a:latin typeface="Times New Roman" panose="02020603050405020304" pitchFamily="18" charset="0"/>
                <a:ea typeface="Times New Roman" panose="02020603050405020304"/>
                <a:cs typeface="Times New Roman" panose="02020603050405020304" pitchFamily="18" charset="0"/>
                <a:sym typeface="+mn-ea"/>
              </a:rPr>
              <a:t>3.1. </a:t>
            </a:r>
            <a:r>
              <a:rPr lang="en-US" altLang="zh-CN" sz="1800" dirty="0" err="1">
                <a:solidFill>
                  <a:schemeClr val="tx1"/>
                </a:solidFill>
                <a:latin typeface="Times New Roman" panose="02020603050405020304" pitchFamily="18" charset="0"/>
                <a:ea typeface="Times New Roman" panose="02020603050405020304"/>
                <a:cs typeface="Times New Roman" panose="02020603050405020304" pitchFamily="18" charset="0"/>
                <a:sym typeface="+mn-ea"/>
              </a:rPr>
              <a:t>Workpiece</a:t>
            </a:r>
            <a:r>
              <a:rPr lang="en-US" altLang="zh-CN" sz="1800" dirty="0">
                <a:solidFill>
                  <a:schemeClr val="tx1"/>
                </a:solidFill>
                <a:latin typeface="Times New Roman" panose="02020603050405020304" pitchFamily="18" charset="0"/>
                <a:ea typeface="Times New Roman" panose="02020603050405020304"/>
                <a:cs typeface="Times New Roman" panose="02020603050405020304" pitchFamily="18" charset="0"/>
                <a:sym typeface="+mn-ea"/>
              </a:rPr>
              <a:t> moving type roll grinder</a:t>
            </a:r>
            <a:endParaRPr lang="en-US" altLang="zh-CN" sz="1800" dirty="0">
              <a:solidFill>
                <a:schemeClr val="tx1"/>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altLang="zh-CN" sz="1800" dirty="0">
                <a:solidFill>
                  <a:schemeClr val="tx1"/>
                </a:solidFill>
                <a:latin typeface="Times New Roman" panose="02020603050405020304" pitchFamily="18" charset="0"/>
                <a:ea typeface="Times New Roman" panose="02020603050405020304"/>
                <a:cs typeface="Times New Roman" panose="02020603050405020304" pitchFamily="18" charset="0"/>
                <a:sym typeface="+mn-ea"/>
              </a:rPr>
              <a:t>1) Description of typical structure:</a:t>
            </a:r>
            <a:endParaRPr lang="en-US" altLang="zh-CN" sz="1800" dirty="0">
              <a:solidFill>
                <a:schemeClr val="tx1"/>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sp>
        <p:nvSpPr>
          <p:cNvPr id="4" name="文本框 3"/>
          <p:cNvSpPr txBox="1"/>
          <p:nvPr/>
        </p:nvSpPr>
        <p:spPr>
          <a:xfrm>
            <a:off x="266065" y="2931795"/>
            <a:ext cx="3852584" cy="3170099"/>
          </a:xfrm>
          <a:prstGeom prst="rect">
            <a:avLst/>
          </a:prstGeom>
          <a:noFill/>
        </p:spPr>
        <p:txBody>
          <a:bodyPr wrap="square" rtlCol="0">
            <a:spAutoFit/>
          </a:bodyPr>
          <a:lstStyle/>
          <a:p>
            <a:pPr algn="just"/>
            <a:r>
              <a:rPr lang="zh-CN" altLang="en-US" sz="1400" dirty="0">
                <a:latin typeface="Times New Roman" panose="02020603050405020304" pitchFamily="18" charset="0"/>
                <a:ea typeface="Times New Roman" panose="02020603050405020304"/>
                <a:cs typeface="Times New Roman" panose="02020603050405020304" pitchFamily="18" charset="0"/>
              </a:rPr>
              <a:t>Bed: the workpiece bed and the grinding wheel bed are designed as an integral bed, adopting the form of "V-flat" guide rail. The bed of the machine tool is cast with high-strength low-stress alloy cast iron, and is annealed twice to eliminate the internal stress and ensure the stable and reliable precision of the machine tool foundation.</a:t>
            </a:r>
            <a:endParaRPr lang="zh-CN" altLang="en-US" sz="1400" dirty="0">
              <a:latin typeface="Times New Roman" panose="02020603050405020304" pitchFamily="18" charset="0"/>
              <a:ea typeface="Times New Roman" panose="02020603050405020304"/>
              <a:cs typeface="Times New Roman" panose="02020603050405020304" pitchFamily="18" charset="0"/>
            </a:endParaRPr>
          </a:p>
          <a:p>
            <a:pPr algn="just"/>
            <a:r>
              <a:rPr lang="zh-CN" altLang="en-US" sz="1400" dirty="0">
                <a:latin typeface="Times New Roman" panose="02020603050405020304" pitchFamily="18" charset="0"/>
                <a:ea typeface="Times New Roman" panose="02020603050405020304"/>
                <a:cs typeface="Times New Roman" panose="02020603050405020304" pitchFamily="18" charset="0"/>
              </a:rPr>
              <a:t>Headstock: siemens AC servo motor is adopted to drive the spindle rotation through a reduction gearbox and a primary stage triangular belt reduction, enabling stepless speed regulation. The center is fitted with a 5#Morse taper top with a hard alloy insert.</a:t>
            </a:r>
            <a:endParaRPr lang="zh-CN" altLang="en-US" sz="1400" dirty="0">
              <a:latin typeface="Times New Roman" panose="02020603050405020304" pitchFamily="18" charset="0"/>
              <a:ea typeface="Times New Roman" panose="02020603050405020304"/>
              <a:cs typeface="Times New Roman" panose="02020603050405020304" pitchFamily="18" charset="0"/>
            </a:endParaRPr>
          </a:p>
          <a:p>
            <a:endParaRPr lang="zh-CN" altLang="en-US" dirty="0">
              <a:latin typeface="Times New Roman" panose="02020603050405020304" pitchFamily="18" charset="0"/>
              <a:cs typeface="Times New Roman" panose="02020603050405020304" pitchFamily="18" charset="0"/>
            </a:endParaRPr>
          </a:p>
        </p:txBody>
      </p:sp>
      <p:pic>
        <p:nvPicPr>
          <p:cNvPr id="3" name="图片 2" descr="10"/>
          <p:cNvPicPr>
            <a:picLocks noChangeAspect="1"/>
          </p:cNvPicPr>
          <p:nvPr/>
        </p:nvPicPr>
        <p:blipFill>
          <a:blip r:embed="rId2"/>
          <a:srcRect l="8938" t="7960" r="13063" b="14460"/>
          <a:stretch>
            <a:fillRect/>
          </a:stretch>
        </p:blipFill>
        <p:spPr>
          <a:xfrm>
            <a:off x="4239895" y="2470150"/>
            <a:ext cx="3154680" cy="2371090"/>
          </a:xfrm>
          <a:prstGeom prst="rect">
            <a:avLst/>
          </a:prstGeom>
          <a:noFill/>
          <a:ln w="9525">
            <a:noFill/>
          </a:ln>
        </p:spPr>
      </p:pic>
      <p:pic>
        <p:nvPicPr>
          <p:cNvPr id="5" name="图片 4"/>
          <p:cNvPicPr>
            <a:picLocks noChangeAspect="1"/>
          </p:cNvPicPr>
          <p:nvPr/>
        </p:nvPicPr>
        <p:blipFill>
          <a:blip r:embed="rId3"/>
          <a:srcRect l="20851" t="4232" r="26641" b="6348"/>
          <a:stretch>
            <a:fillRect/>
          </a:stretch>
        </p:blipFill>
        <p:spPr>
          <a:xfrm>
            <a:off x="6337300" y="4189730"/>
            <a:ext cx="2625725" cy="2495550"/>
          </a:xfrm>
          <a:prstGeom prst="rect">
            <a:avLst/>
          </a:prstGeom>
        </p:spPr>
      </p:pic>
      <p:sp>
        <p:nvSpPr>
          <p:cNvPr id="9" name="Rectangle 2"/>
          <p:cNvSpPr txBox="1"/>
          <p:nvPr/>
        </p:nvSpPr>
        <p:spPr>
          <a:xfrm>
            <a:off x="685037" y="533476"/>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111125" y="1414780"/>
            <a:ext cx="8768715" cy="5379720"/>
          </a:xfrm>
          <a:solidFill>
            <a:schemeClr val="bg1">
              <a:lumMod val="95000"/>
            </a:schemeClr>
          </a:solidFill>
        </p:spPr>
        <p:txBody>
          <a:bodyPr vert="horz" wrap="square" anchor="t"/>
          <a:lstStyle/>
          <a:p>
            <a:pPr marL="0" indent="0" eaLnBrk="1" hangingPunct="1">
              <a:spcBef>
                <a:spcPts val="480"/>
              </a:spcBef>
              <a:spcAft>
                <a:spcPts val="480"/>
              </a:spcAft>
              <a:buClr>
                <a:srgbClr val="002060"/>
              </a:buClr>
              <a:buFont typeface="Wingdings" panose="05000000000000000000" pitchFamily="2" charset="2"/>
              <a:buNone/>
            </a:pPr>
            <a:r>
              <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rPr>
              <a:t>III. Introduction to Performance of Flagship Products</a:t>
            </a:r>
            <a:endPar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endParaRPr>
          </a:p>
          <a:p>
            <a:pPr marL="0" indent="0" eaLnBrk="1" hangingPunct="1">
              <a:buClr>
                <a:srgbClr val="002060"/>
              </a:buClr>
              <a:buFont typeface="Wingdings" panose="05000000000000000000" pitchFamily="2" charset="2"/>
              <a:buNone/>
            </a:pPr>
            <a:r>
              <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 Introduction of main specifications</a:t>
            </a:r>
            <a:endPar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3.1. </a:t>
            </a:r>
            <a:r>
              <a:rPr lang="en-US" altLang="zh-CN" sz="1800" dirty="0" err="1">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Workpiece</a:t>
            </a: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 moving type roll grinder</a:t>
            </a:r>
            <a:endPar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Description of typical structure:</a:t>
            </a:r>
            <a:endPar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sp>
        <p:nvSpPr>
          <p:cNvPr id="4" name="文本框 3"/>
          <p:cNvSpPr txBox="1"/>
          <p:nvPr/>
        </p:nvSpPr>
        <p:spPr>
          <a:xfrm>
            <a:off x="111125" y="2971812"/>
            <a:ext cx="4188835" cy="2893100"/>
          </a:xfrm>
          <a:prstGeom prst="rect">
            <a:avLst/>
          </a:prstGeom>
          <a:noFill/>
        </p:spPr>
        <p:txBody>
          <a:bodyPr wrap="square" rtlCol="0">
            <a:spAutoFit/>
          </a:bodyPr>
          <a:lstStyle/>
          <a:p>
            <a:pPr algn="just"/>
            <a:r>
              <a:rPr lang="zh-CN" altLang="en-US" sz="1400" dirty="0">
                <a:latin typeface="Times New Roman" panose="02020603050405020304" pitchFamily="18" charset="0"/>
                <a:ea typeface="Times New Roman" panose="02020603050405020304"/>
                <a:cs typeface="Times New Roman" panose="02020603050405020304" pitchFamily="18" charset="0"/>
              </a:rPr>
              <a:t>Tailstock: two-layer structure, adjustable horizontal precision, can move manually along the worktable, using gear, rack transmission. The expansion and contraction of tailstock sleeve is 100mm and driven by gear transmission screw rod. Equipped with top clamping force indicator and linear trimmer.</a:t>
            </a:r>
            <a:endParaRPr lang="zh-CN" altLang="en-US" sz="1400" dirty="0">
              <a:latin typeface="Times New Roman" panose="02020603050405020304" pitchFamily="18" charset="0"/>
              <a:ea typeface="Times New Roman" panose="02020603050405020304"/>
              <a:cs typeface="Times New Roman" panose="02020603050405020304" pitchFamily="18" charset="0"/>
            </a:endParaRPr>
          </a:p>
          <a:p>
            <a:pPr algn="just"/>
            <a:r>
              <a:rPr lang="zh-CN" altLang="en-US" sz="1400" dirty="0">
                <a:latin typeface="Times New Roman" panose="02020603050405020304" pitchFamily="18" charset="0"/>
                <a:ea typeface="Times New Roman" panose="02020603050405020304"/>
                <a:cs typeface="Times New Roman" panose="02020603050405020304" pitchFamily="18" charset="0"/>
              </a:rPr>
              <a:t>Center frame: utilizing two supporting feet with adjustable bearing ranges. The center frame can be moved along the worktable direction via gear rack, with both upper and lower supporting feet adjustable via screw rods, lubricated with drip oil lubrication. The material of supporting feet for the center frame adopts Babbitt alloy (ZChSnSb11-6).</a:t>
            </a:r>
            <a:endParaRPr lang="zh-CN" altLang="en-US" sz="1400" dirty="0">
              <a:latin typeface="Times New Roman" panose="02020603050405020304" pitchFamily="18" charset="0"/>
              <a:ea typeface="Times New Roman" panose="02020603050405020304"/>
              <a:cs typeface="Times New Roman" panose="02020603050405020304" pitchFamily="18" charset="0"/>
            </a:endParaRPr>
          </a:p>
        </p:txBody>
      </p:sp>
      <p:pic>
        <p:nvPicPr>
          <p:cNvPr id="6" name="图片 5"/>
          <p:cNvPicPr>
            <a:picLocks noChangeAspect="1"/>
          </p:cNvPicPr>
          <p:nvPr/>
        </p:nvPicPr>
        <p:blipFill>
          <a:blip r:embed="rId2"/>
          <a:srcRect l="12204" r="9929"/>
          <a:stretch>
            <a:fillRect/>
          </a:stretch>
        </p:blipFill>
        <p:spPr>
          <a:xfrm>
            <a:off x="6142990" y="4147820"/>
            <a:ext cx="2737485" cy="2349500"/>
          </a:xfrm>
          <a:prstGeom prst="rect">
            <a:avLst/>
          </a:prstGeom>
        </p:spPr>
      </p:pic>
      <p:pic>
        <p:nvPicPr>
          <p:cNvPr id="5" name="图片 4"/>
          <p:cNvPicPr>
            <a:picLocks noChangeAspect="1"/>
          </p:cNvPicPr>
          <p:nvPr/>
        </p:nvPicPr>
        <p:blipFill>
          <a:blip r:embed="rId3"/>
          <a:srcRect l="7845" t="4875" r="14659"/>
          <a:stretch>
            <a:fillRect/>
          </a:stretch>
        </p:blipFill>
        <p:spPr>
          <a:xfrm>
            <a:off x="4307840" y="2425700"/>
            <a:ext cx="2817495" cy="2417445"/>
          </a:xfrm>
          <a:prstGeom prst="rect">
            <a:avLst/>
          </a:prstGeom>
        </p:spPr>
      </p:pic>
      <p:sp>
        <p:nvSpPr>
          <p:cNvPr id="9" name="Rectangle 2"/>
          <p:cNvSpPr txBox="1"/>
          <p:nvPr/>
        </p:nvSpPr>
        <p:spPr>
          <a:xfrm>
            <a:off x="685037" y="533476"/>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4797" t="1699" r="1728" b="4085"/>
          <a:stretch>
            <a:fillRect/>
          </a:stretch>
        </p:blipFill>
        <p:spPr>
          <a:xfrm>
            <a:off x="2963545" y="2987675"/>
            <a:ext cx="3216910" cy="2244090"/>
          </a:xfrm>
          <a:prstGeom prst="rect">
            <a:avLst/>
          </a:prstGeom>
        </p:spPr>
      </p:pic>
      <p:sp>
        <p:nvSpPr>
          <p:cNvPr id="14338" name="Rectangle 2"/>
          <p:cNvSpPr>
            <a:spLocks noGrp="1"/>
          </p:cNvSpPr>
          <p:nvPr>
            <p:ph type="title"/>
          </p:nvPr>
        </p:nvSpPr>
        <p:spPr>
          <a:xfrm>
            <a:off x="685037" y="155575"/>
            <a:ext cx="8763635" cy="800735"/>
          </a:xfrm>
        </p:spPr>
        <p:txBody>
          <a:bodyPr vert="horz" wrap="square" anchor="ctr"/>
          <a:lstStyle/>
          <a:p>
            <a:pPr marL="147955" algn="l" eaLnBrk="1" hangingPunct="1"/>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ea typeface="Times New Roman" panose="02020603050405020304"/>
              <a:cs typeface="Times New Roman" panose="02020603050405020304" pitchFamily="18" charset="0"/>
            </a:endParaRPr>
          </a:p>
        </p:txBody>
      </p:sp>
      <p:sp>
        <p:nvSpPr>
          <p:cNvPr id="14339" name="灯片编号占位符 5"/>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ahoma" panose="020B0604030504040204" pitchFamily="2" charset="0"/>
              </a:rPr>
            </a:fld>
            <a:endParaRPr lang="zh-CN" altLang="en-US" sz="1100">
              <a:solidFill>
                <a:srgbClr val="636363"/>
              </a:solidFill>
              <a:latin typeface="Tahoma" panose="020B0604030504040204" pitchFamily="2" charset="0"/>
            </a:endParaRPr>
          </a:p>
        </p:txBody>
      </p:sp>
      <p:pic>
        <p:nvPicPr>
          <p:cNvPr id="3" name="图片 -2147482624" descr="险峰标志-1"/>
          <p:cNvPicPr>
            <a:picLocks noChangeAspect="1"/>
          </p:cNvPicPr>
          <p:nvPr/>
        </p:nvPicPr>
        <p:blipFill>
          <a:blip r:embed="rId2"/>
          <a:srcRect l="7938" r="23813" b="30956"/>
          <a:stretch>
            <a:fillRect/>
          </a:stretch>
        </p:blipFill>
        <p:spPr>
          <a:xfrm>
            <a:off x="227965" y="155575"/>
            <a:ext cx="650875" cy="511175"/>
          </a:xfrm>
          <a:prstGeom prst="rect">
            <a:avLst/>
          </a:prstGeom>
          <a:noFill/>
          <a:ln w="9525">
            <a:noFill/>
          </a:ln>
        </p:spPr>
      </p:pic>
      <p:pic>
        <p:nvPicPr>
          <p:cNvPr id="5" name="图片 4"/>
          <p:cNvPicPr>
            <a:picLocks noChangeAspect="1"/>
          </p:cNvPicPr>
          <p:nvPr/>
        </p:nvPicPr>
        <p:blipFill>
          <a:blip r:embed="rId3"/>
          <a:srcRect l="12315" t="3617" r="5264" b="3206"/>
          <a:stretch>
            <a:fillRect/>
          </a:stretch>
        </p:blipFill>
        <p:spPr>
          <a:xfrm>
            <a:off x="6180455" y="3914140"/>
            <a:ext cx="2415540" cy="2448560"/>
          </a:xfrm>
          <a:prstGeom prst="rect">
            <a:avLst/>
          </a:prstGeom>
        </p:spPr>
      </p:pic>
      <p:pic>
        <p:nvPicPr>
          <p:cNvPr id="7" name="图片 6"/>
          <p:cNvPicPr>
            <a:picLocks noChangeAspect="1"/>
          </p:cNvPicPr>
          <p:nvPr/>
        </p:nvPicPr>
        <p:blipFill>
          <a:blip r:embed="rId4"/>
          <a:srcRect l="1646" t="2332" r="2084"/>
          <a:stretch>
            <a:fillRect/>
          </a:stretch>
        </p:blipFill>
        <p:spPr>
          <a:xfrm>
            <a:off x="606425" y="1308735"/>
            <a:ext cx="2668905" cy="2226310"/>
          </a:xfrm>
          <a:prstGeom prst="rect">
            <a:avLst/>
          </a:prstGeom>
        </p:spPr>
      </p:pic>
      <p:pic>
        <p:nvPicPr>
          <p:cNvPr id="8" name="图片 7"/>
          <p:cNvPicPr>
            <a:picLocks noChangeAspect="1"/>
          </p:cNvPicPr>
          <p:nvPr/>
        </p:nvPicPr>
        <p:blipFill>
          <a:blip r:embed="rId5"/>
          <a:stretch>
            <a:fillRect/>
          </a:stretch>
        </p:blipFill>
        <p:spPr>
          <a:xfrm>
            <a:off x="720725" y="3914140"/>
            <a:ext cx="2665730" cy="2486660"/>
          </a:xfrm>
          <a:prstGeom prst="rect">
            <a:avLst/>
          </a:prstGeom>
        </p:spPr>
      </p:pic>
      <p:pic>
        <p:nvPicPr>
          <p:cNvPr id="4" name="图片 3"/>
          <p:cNvPicPr>
            <a:picLocks noChangeAspect="1"/>
          </p:cNvPicPr>
          <p:nvPr/>
        </p:nvPicPr>
        <p:blipFill>
          <a:blip r:embed="rId6"/>
          <a:srcRect l="6142" t="7515" r="2022"/>
          <a:stretch>
            <a:fillRect/>
          </a:stretch>
        </p:blipFill>
        <p:spPr>
          <a:xfrm>
            <a:off x="5383530" y="1308735"/>
            <a:ext cx="3242310" cy="2225675"/>
          </a:xfrm>
          <a:prstGeom prst="rect">
            <a:avLst/>
          </a:prstGeom>
        </p:spPr>
      </p:pic>
      <p:sp>
        <p:nvSpPr>
          <p:cNvPr id="14341" name="Rectangle 3"/>
          <p:cNvSpPr txBox="1"/>
          <p:nvPr/>
        </p:nvSpPr>
        <p:spPr>
          <a:xfrm>
            <a:off x="227965" y="1042670"/>
            <a:ext cx="8397875" cy="5358765"/>
          </a:xfrm>
          <a:prstGeom prst="rect">
            <a:avLst/>
          </a:prstGeom>
          <a:noFill/>
          <a:ln w="9525">
            <a:noFill/>
          </a:ln>
        </p:spPr>
        <p:txBody>
          <a:bodyPr/>
          <a:lstStyle/>
          <a:p>
            <a:pPr marL="342900" eaLnBrk="1" hangingPunct="1">
              <a:lnSpc>
                <a:spcPct val="150000"/>
              </a:lnSpc>
              <a:spcBef>
                <a:spcPct val="0"/>
              </a:spcBef>
              <a:buClr>
                <a:srgbClr val="002060"/>
              </a:buClr>
              <a:buSzPct val="50000"/>
              <a:buFont typeface="Wingdings" panose="05000000000000000000" pitchFamily="2" charset="2"/>
            </a:pPr>
            <a:endParaRPr lang="zh-CN" altLang="en-US" sz="2000">
              <a:latin typeface="Franklin Gothic Book" panose="020B0503020102020204"/>
            </a:endParaRPr>
          </a:p>
          <a:p>
            <a:pPr marL="342900" indent="-342900" algn="just" eaLnBrk="1" hangingPunct="1">
              <a:lnSpc>
                <a:spcPct val="80000"/>
              </a:lnSpc>
              <a:spcBef>
                <a:spcPct val="20000"/>
              </a:spcBef>
              <a:buClr>
                <a:schemeClr val="tx2"/>
              </a:buClr>
              <a:buSzPct val="50000"/>
            </a:pPr>
            <a:endParaRPr lang="zh-CN" altLang="en-US" sz="1800" b="1">
              <a:latin typeface="宋体" panose="02010600030101010101" pitchFamily="2" charset="-122"/>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111125" y="1304290"/>
            <a:ext cx="8768715" cy="5370830"/>
          </a:xfrm>
          <a:solidFill>
            <a:schemeClr val="bg1">
              <a:lumMod val="95000"/>
            </a:schemeClr>
          </a:solidFill>
        </p:spPr>
        <p:txBody>
          <a:bodyPr vert="horz" wrap="square" anchor="t"/>
          <a:lstStyle/>
          <a:p>
            <a:pPr marL="0" indent="0" eaLnBrk="1" hangingPunct="1">
              <a:spcBef>
                <a:spcPts val="480"/>
              </a:spcBef>
              <a:spcAft>
                <a:spcPts val="480"/>
              </a:spcAft>
              <a:buClr>
                <a:srgbClr val="002060"/>
              </a:buClr>
              <a:buFont typeface="Wingdings" panose="05000000000000000000" pitchFamily="2" charset="2"/>
              <a:buNone/>
            </a:pPr>
            <a:r>
              <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rPr>
              <a:t>III. Introduction to Performance of Flagship Products</a:t>
            </a:r>
            <a:endPar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endParaRPr>
          </a:p>
          <a:p>
            <a:pPr marL="0" indent="0" eaLnBrk="1" hangingPunct="1">
              <a:buClr>
                <a:srgbClr val="002060"/>
              </a:buClr>
              <a:buFont typeface="Wingdings" panose="05000000000000000000" pitchFamily="2" charset="2"/>
              <a:buNone/>
            </a:pPr>
            <a:r>
              <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 Introduction of main specifications</a:t>
            </a:r>
            <a:endPar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3.1. </a:t>
            </a:r>
            <a:r>
              <a:rPr lang="en-US" altLang="zh-CN" sz="1800" dirty="0" err="1">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Workpiece</a:t>
            </a: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 moving type roll grinder</a:t>
            </a:r>
            <a:endPar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Description of typical structure:</a:t>
            </a:r>
            <a:endPar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pic>
        <p:nvPicPr>
          <p:cNvPr id="7" name="图片 6"/>
          <p:cNvPicPr>
            <a:picLocks noChangeAspect="1"/>
          </p:cNvPicPr>
          <p:nvPr/>
        </p:nvPicPr>
        <p:blipFill>
          <a:blip r:embed="rId2"/>
          <a:srcRect l="9955" t="4413" r="11384" b="7402"/>
          <a:stretch>
            <a:fillRect/>
          </a:stretch>
        </p:blipFill>
        <p:spPr>
          <a:xfrm>
            <a:off x="4779645" y="2651760"/>
            <a:ext cx="4100195" cy="2883535"/>
          </a:xfrm>
          <a:prstGeom prst="rect">
            <a:avLst/>
          </a:prstGeom>
        </p:spPr>
      </p:pic>
      <p:sp>
        <p:nvSpPr>
          <p:cNvPr id="4" name="文本框 3"/>
          <p:cNvSpPr txBox="1"/>
          <p:nvPr/>
        </p:nvSpPr>
        <p:spPr>
          <a:xfrm>
            <a:off x="123825" y="2743218"/>
            <a:ext cx="4660476" cy="3582519"/>
          </a:xfrm>
          <a:prstGeom prst="rect">
            <a:avLst/>
          </a:prstGeom>
          <a:noFill/>
        </p:spPr>
        <p:txBody>
          <a:bodyPr wrap="square" rtlCol="0">
            <a:spAutoFit/>
          </a:bodyPr>
          <a:lstStyle/>
          <a:p>
            <a:pPr algn="just"/>
            <a:r>
              <a:rPr lang="zh-CN" altLang="en-US" sz="1260" dirty="0">
                <a:latin typeface="Times New Roman" panose="02020603050405020304" pitchFamily="18" charset="0"/>
                <a:ea typeface="Times New Roman" panose="02020603050405020304"/>
                <a:cs typeface="Times New Roman" panose="02020603050405020304" pitchFamily="18" charset="0"/>
              </a:rPr>
              <a:t>Grinding frame: divided into upper and lower layers, V-flat rectangular plastic hydrostatic guide rail is used for transverse feeding. The feeding of grinding frame is realized through an AC servo motor driving an imported ball screw via a gearbox imported from Stober Germany. It offers high feed sensitivity, good vibration resistance, and smooth operation. Micro-feed is controlled by an electronic handwheel, with a minimum feed amount of 1μm, and feed amount display.</a:t>
            </a:r>
            <a:endParaRPr lang="zh-CN" altLang="en-US" sz="1260" dirty="0">
              <a:latin typeface="Times New Roman" panose="02020603050405020304" pitchFamily="18" charset="0"/>
              <a:ea typeface="Times New Roman" panose="02020603050405020304"/>
              <a:cs typeface="Times New Roman" panose="02020603050405020304" pitchFamily="18" charset="0"/>
            </a:endParaRPr>
          </a:p>
          <a:p>
            <a:pPr algn="just"/>
            <a:r>
              <a:rPr lang="zh-CN" altLang="en-US" sz="1260" dirty="0">
                <a:latin typeface="Times New Roman" panose="02020603050405020304" pitchFamily="18" charset="0"/>
                <a:ea typeface="Times New Roman" panose="02020603050405020304"/>
                <a:cs typeface="Times New Roman" panose="02020603050405020304" pitchFamily="18" charset="0"/>
              </a:rPr>
              <a:t>Intermediate-high mechanism: it is installed in the lower shell of the grinding frame. employing a plunge-type mechanism. The grinding frame is divided into two layers. When grinding the curve roll, the upper layer of the grinding frame rotates slightly around the rotary axis relative to the lower layer to grind the curve and the intermediate-high roll. The motion is sensitive and the feeding precision is high. The intermediate-high mechanism drives the ball screw to rotate through the speed reduction of the worm and gear by the servo motor, so that the upper layer of the grinding frame deflects to realize the high-precision curve grinding.</a:t>
            </a:r>
            <a:endParaRPr lang="zh-CN" altLang="en-US" sz="1260" dirty="0">
              <a:latin typeface="Times New Roman" panose="02020603050405020304" pitchFamily="18" charset="0"/>
              <a:ea typeface="Times New Roman" panose="02020603050405020304"/>
              <a:cs typeface="Times New Roman" panose="02020603050405020304" pitchFamily="18" charset="0"/>
            </a:endParaRPr>
          </a:p>
        </p:txBody>
      </p:sp>
      <p:pic>
        <p:nvPicPr>
          <p:cNvPr id="3" name="图片 2"/>
          <p:cNvPicPr>
            <a:picLocks noChangeAspect="1"/>
          </p:cNvPicPr>
          <p:nvPr/>
        </p:nvPicPr>
        <p:blipFill>
          <a:blip r:embed="rId3"/>
          <a:srcRect l="10585" t="19571" r="11862" b="4646"/>
          <a:stretch>
            <a:fillRect/>
          </a:stretch>
        </p:blipFill>
        <p:spPr>
          <a:xfrm>
            <a:off x="6602730" y="4994275"/>
            <a:ext cx="2277110" cy="1562100"/>
          </a:xfrm>
          <a:prstGeom prst="rect">
            <a:avLst/>
          </a:prstGeom>
        </p:spPr>
      </p:pic>
      <p:sp>
        <p:nvSpPr>
          <p:cNvPr id="9" name="Rectangle 2"/>
          <p:cNvSpPr txBox="1"/>
          <p:nvPr/>
        </p:nvSpPr>
        <p:spPr>
          <a:xfrm>
            <a:off x="609704" y="457278"/>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111125" y="1414780"/>
            <a:ext cx="8768715" cy="5260340"/>
          </a:xfrm>
          <a:solidFill>
            <a:schemeClr val="bg1">
              <a:lumMod val="95000"/>
            </a:schemeClr>
          </a:solidFill>
        </p:spPr>
        <p:txBody>
          <a:bodyPr vert="horz" wrap="square" anchor="t"/>
          <a:lstStyle/>
          <a:p>
            <a:pPr marL="0" indent="0" eaLnBrk="1" hangingPunct="1">
              <a:buClr>
                <a:srgbClr val="002060"/>
              </a:buClr>
              <a:buFont typeface="Wingdings" panose="05000000000000000000" pitchFamily="2" charset="2"/>
              <a:buNone/>
            </a:pPr>
            <a:r>
              <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rPr>
              <a:t>III. Introduction to Performance of Flagship Products</a:t>
            </a:r>
            <a:endPar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endParaRPr>
          </a:p>
          <a:p>
            <a:pPr marL="0" indent="0" eaLnBrk="1" hangingPunct="1">
              <a:buClr>
                <a:srgbClr val="002060"/>
              </a:buClr>
              <a:buFont typeface="Wingdings" panose="05000000000000000000" pitchFamily="2" charset="2"/>
              <a:buNone/>
            </a:pPr>
            <a:r>
              <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 Introduction of main specifications</a:t>
            </a:r>
            <a:endPar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3.1. </a:t>
            </a:r>
            <a:r>
              <a:rPr lang="en-US" altLang="zh-CN" sz="1800" dirty="0" err="1">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Workpiece</a:t>
            </a: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 moving type roll grinder</a:t>
            </a:r>
            <a:endPar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Description of typical structure:</a:t>
            </a:r>
            <a:endPar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sp>
        <p:nvSpPr>
          <p:cNvPr id="4" name="文本框 3"/>
          <p:cNvSpPr txBox="1"/>
          <p:nvPr/>
        </p:nvSpPr>
        <p:spPr>
          <a:xfrm>
            <a:off x="111125" y="2819416"/>
            <a:ext cx="4772348" cy="3539430"/>
          </a:xfrm>
          <a:prstGeom prst="rect">
            <a:avLst/>
          </a:prstGeom>
          <a:noFill/>
        </p:spPr>
        <p:txBody>
          <a:bodyPr wrap="square" rtlCol="0">
            <a:spAutoFit/>
          </a:bodyPr>
          <a:lstStyle/>
          <a:p>
            <a:pPr algn="just"/>
            <a:r>
              <a:rPr lang="zh-CN" altLang="en-US" sz="1400" dirty="0">
                <a:latin typeface="Times New Roman" panose="02020603050405020304" pitchFamily="18" charset="0"/>
                <a:ea typeface="Times New Roman" panose="02020603050405020304"/>
                <a:cs typeface="Times New Roman" panose="02020603050405020304" pitchFamily="18" charset="0"/>
              </a:rPr>
              <a:t>Grinding wheel spindle: according to the characteristics of different industries, it adopts pure hydrodynamic lubrication bearing or hydrostatic-hydrodynamic lubrication bearing structure respectively. Driven by Siemens AC spindle motor. The advanced structure design and fine process guarantee measures make the grinding head capable of coarse, fine and polishing grinding. The grinding wheel is fed continuously during grinding to compensate for wheel wear.</a:t>
            </a:r>
            <a:endParaRPr lang="zh-CN" altLang="en-US" sz="1400" dirty="0">
              <a:latin typeface="Times New Roman" panose="02020603050405020304" pitchFamily="18" charset="0"/>
              <a:ea typeface="Times New Roman" panose="02020603050405020304"/>
              <a:cs typeface="Times New Roman" panose="02020603050405020304" pitchFamily="18" charset="0"/>
            </a:endParaRPr>
          </a:p>
          <a:p>
            <a:pPr algn="just"/>
            <a:r>
              <a:rPr lang="zh-CN" altLang="en-US" sz="1400" dirty="0">
                <a:latin typeface="Times New Roman" panose="02020603050405020304" pitchFamily="18" charset="0"/>
                <a:ea typeface="Times New Roman" panose="02020603050405020304"/>
                <a:cs typeface="Times New Roman" panose="02020603050405020304" pitchFamily="18" charset="0"/>
              </a:rPr>
              <a:t>Measuring device: It is equipped with single-point measurement, measuring the side generatrix of the workpiece, rotation of the measuring rod achieved by a hydraulic motor, and the measuring head using a German Heidenhain short grating for measuring the roundness, coaxiality, and cylindrical contour of the rolls. It can compare the contour curve with the given curve, automatically generate compensation curves for compensation grinding.</a:t>
            </a:r>
            <a:endParaRPr lang="zh-CN" altLang="en-US" sz="1400" dirty="0">
              <a:latin typeface="Times New Roman" panose="02020603050405020304" pitchFamily="18" charset="0"/>
              <a:ea typeface="Times New Roman" panose="02020603050405020304"/>
              <a:cs typeface="Times New Roman" panose="02020603050405020304" pitchFamily="18" charset="0"/>
            </a:endParaRPr>
          </a:p>
        </p:txBody>
      </p:sp>
      <p:graphicFrame>
        <p:nvGraphicFramePr>
          <p:cNvPr id="3" name="Picture 9"/>
          <p:cNvGraphicFramePr>
            <a:graphicFrameLocks noChangeAspect="1"/>
          </p:cNvGraphicFramePr>
          <p:nvPr/>
        </p:nvGraphicFramePr>
        <p:xfrm>
          <a:off x="4801235" y="2324735"/>
          <a:ext cx="4078605" cy="2208530"/>
        </p:xfrm>
        <a:graphic>
          <a:graphicData uri="http://schemas.openxmlformats.org/presentationml/2006/ole">
            <mc:AlternateContent xmlns:mc="http://schemas.openxmlformats.org/markup-compatibility/2006">
              <mc:Choice xmlns:v="urn:schemas-microsoft-com:vml" Requires="v">
                <p:oleObj spid="_x0000_s5" name="" r:id="rId2" imgW="45905420" imgH="27605355" progId="SolidEdge.DraftDocument">
                  <p:embed/>
                </p:oleObj>
              </mc:Choice>
              <mc:Fallback>
                <p:oleObj name="" r:id="rId2" imgW="45905420" imgH="27605355" progId="SolidEdge.DraftDocument">
                  <p:embed/>
                  <p:pic>
                    <p:nvPicPr>
                      <p:cNvPr id="0" name="OLE substitute image"/>
                      <p:cNvPicPr/>
                      <p:nvPr/>
                    </p:nvPicPr>
                    <p:blipFill>
                      <a:blip r:embed="rId3"/>
                      <a:stretch>
                        <a:fillRect/>
                      </a:stretch>
                    </p:blipFill>
                    <p:spPr>
                      <a:xfrm>
                        <a:off x="4801235" y="2324735"/>
                        <a:ext cx="4078605" cy="2208530"/>
                      </a:xfrm>
                      <a:prstGeom prst="rect">
                        <a:avLst/>
                      </a:prstGeom>
                      <a:noFill/>
                      <a:ln w="38100">
                        <a:noFill/>
                        <a:miter/>
                      </a:ln>
                    </p:spPr>
                  </p:pic>
                </p:oleObj>
              </mc:Fallback>
            </mc:AlternateContent>
          </a:graphicData>
        </a:graphic>
      </p:graphicFrame>
      <p:pic>
        <p:nvPicPr>
          <p:cNvPr id="8" name="图片 7"/>
          <p:cNvPicPr>
            <a:picLocks noChangeAspect="1"/>
          </p:cNvPicPr>
          <p:nvPr/>
        </p:nvPicPr>
        <p:blipFill>
          <a:blip r:embed="rId4"/>
          <a:srcRect l="24732" t="4312" r="22589" b="9392"/>
          <a:stretch>
            <a:fillRect/>
          </a:stretch>
        </p:blipFill>
        <p:spPr>
          <a:xfrm>
            <a:off x="6207125" y="4752340"/>
            <a:ext cx="2403475" cy="1751965"/>
          </a:xfrm>
          <a:prstGeom prst="rect">
            <a:avLst/>
          </a:prstGeom>
        </p:spPr>
      </p:pic>
      <p:sp>
        <p:nvSpPr>
          <p:cNvPr id="9" name="Rectangle 2"/>
          <p:cNvSpPr txBox="1"/>
          <p:nvPr/>
        </p:nvSpPr>
        <p:spPr>
          <a:xfrm>
            <a:off x="609704" y="457278"/>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111125" y="1414780"/>
            <a:ext cx="8768715" cy="5260340"/>
          </a:xfrm>
          <a:solidFill>
            <a:schemeClr val="bg1">
              <a:lumMod val="95000"/>
            </a:schemeClr>
          </a:solidFill>
        </p:spPr>
        <p:txBody>
          <a:bodyPr vert="horz" wrap="square" anchor="t"/>
          <a:lstStyle/>
          <a:p>
            <a:pPr marL="0" indent="0" eaLnBrk="1" hangingPunct="1">
              <a:spcBef>
                <a:spcPts val="480"/>
              </a:spcBef>
              <a:spcAft>
                <a:spcPts val="480"/>
              </a:spcAft>
              <a:buClr>
                <a:srgbClr val="002060"/>
              </a:buClr>
              <a:buFont typeface="Wingdings" panose="05000000000000000000" pitchFamily="2" charset="2"/>
              <a:buNone/>
            </a:pPr>
            <a:r>
              <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rPr>
              <a:t>III. Introduction to Performance of Flagship Products</a:t>
            </a:r>
            <a:endPar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endParaRPr>
          </a:p>
          <a:p>
            <a:pPr marL="0" indent="0" eaLnBrk="1" hangingPunct="1">
              <a:buClr>
                <a:srgbClr val="002060"/>
              </a:buClr>
              <a:buFont typeface="Wingdings" panose="05000000000000000000" pitchFamily="2" charset="2"/>
              <a:buNone/>
            </a:pPr>
            <a:r>
              <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 Introduction of main specifications</a:t>
            </a:r>
            <a:endPar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algn="just" eaLnBrk="1" hangingPunct="1">
              <a:buClr>
                <a:srgbClr val="002060"/>
              </a:buClr>
              <a:buFont typeface="Wingdings" panose="05000000000000000000" pitchFamily="2" charset="2"/>
              <a:buNone/>
            </a:pP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3.1. </a:t>
            </a:r>
            <a:r>
              <a:rPr lang="en-US" altLang="zh-CN" sz="1800" dirty="0" err="1">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Workpiece</a:t>
            </a: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 moving type roll grinder</a:t>
            </a:r>
            <a:endPar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algn="just" eaLnBrk="1" hangingPunct="1">
              <a:buClr>
                <a:srgbClr val="002060"/>
              </a:buClr>
              <a:buFont typeface="Wingdings" panose="05000000000000000000" pitchFamily="2" charset="2"/>
              <a:buNone/>
            </a:pPr>
            <a:r>
              <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Product Pictures:</a:t>
            </a:r>
            <a:endPar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   </a:t>
            </a: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ahoma" panose="020B0604030504040204" pitchFamily="2" charset="0"/>
              </a:rPr>
            </a:fld>
            <a:endParaRPr lang="zh-CN" altLang="en-US" sz="110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pic>
        <p:nvPicPr>
          <p:cNvPr id="14" name="图片 13" descr="IMG_20180417_145348"/>
          <p:cNvPicPr>
            <a:picLocks noChangeAspect="1"/>
          </p:cNvPicPr>
          <p:nvPr/>
        </p:nvPicPr>
        <p:blipFill>
          <a:blip r:embed="rId2"/>
          <a:stretch>
            <a:fillRect/>
          </a:stretch>
        </p:blipFill>
        <p:spPr>
          <a:xfrm>
            <a:off x="5029200" y="1873250"/>
            <a:ext cx="3500120" cy="2204085"/>
          </a:xfrm>
          <a:prstGeom prst="rect">
            <a:avLst/>
          </a:prstGeom>
        </p:spPr>
      </p:pic>
      <p:pic>
        <p:nvPicPr>
          <p:cNvPr id="5" name="图片 4" descr="MK8440A高精度铝箔辊专用数控磨床"/>
          <p:cNvPicPr>
            <a:picLocks noChangeAspect="1"/>
          </p:cNvPicPr>
          <p:nvPr/>
        </p:nvPicPr>
        <p:blipFill>
          <a:blip r:embed="rId3"/>
          <a:stretch>
            <a:fillRect/>
          </a:stretch>
        </p:blipFill>
        <p:spPr>
          <a:xfrm>
            <a:off x="123825" y="3542030"/>
            <a:ext cx="4727575" cy="2858770"/>
          </a:xfrm>
          <a:prstGeom prst="rect">
            <a:avLst/>
          </a:prstGeom>
        </p:spPr>
      </p:pic>
      <p:pic>
        <p:nvPicPr>
          <p:cNvPr id="6" name="图片 5" descr="IMG_20180417_094139"/>
          <p:cNvPicPr>
            <a:picLocks noChangeAspect="1"/>
          </p:cNvPicPr>
          <p:nvPr/>
        </p:nvPicPr>
        <p:blipFill>
          <a:blip r:embed="rId4"/>
          <a:srcRect t="13061" r="9125" b="3670"/>
          <a:stretch>
            <a:fillRect/>
          </a:stretch>
        </p:blipFill>
        <p:spPr>
          <a:xfrm>
            <a:off x="5029200" y="4161790"/>
            <a:ext cx="3500120" cy="2405380"/>
          </a:xfrm>
          <a:prstGeom prst="rect">
            <a:avLst/>
          </a:prstGeom>
        </p:spPr>
      </p:pic>
      <p:sp>
        <p:nvSpPr>
          <p:cNvPr id="9" name="Rectangle 2"/>
          <p:cNvSpPr txBox="1"/>
          <p:nvPr/>
        </p:nvSpPr>
        <p:spPr>
          <a:xfrm>
            <a:off x="609704" y="457278"/>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111125" y="1414780"/>
            <a:ext cx="9004300" cy="5260340"/>
          </a:xfrm>
          <a:solidFill>
            <a:schemeClr val="bg1">
              <a:lumMod val="95000"/>
            </a:schemeClr>
          </a:solidFill>
        </p:spPr>
        <p:txBody>
          <a:bodyPr vert="horz" wrap="square" anchor="t"/>
          <a:lstStyle/>
          <a:p>
            <a:pPr marL="0" indent="0" eaLnBrk="1" hangingPunct="1">
              <a:spcBef>
                <a:spcPts val="480"/>
              </a:spcBef>
              <a:spcAft>
                <a:spcPts val="480"/>
              </a:spcAft>
              <a:buClr>
                <a:srgbClr val="002060"/>
              </a:buClr>
              <a:buFont typeface="Wingdings" panose="05000000000000000000" pitchFamily="2" charset="2"/>
              <a:buNone/>
            </a:pPr>
            <a:r>
              <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rPr>
              <a:t>III. Introduction to Performance of Flagship Products</a:t>
            </a:r>
            <a:endPar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endParaRPr>
          </a:p>
          <a:p>
            <a:pPr marL="0" indent="0" eaLnBrk="1" hangingPunct="1">
              <a:buClr>
                <a:srgbClr val="002060"/>
              </a:buClr>
              <a:buFont typeface="Wingdings" panose="05000000000000000000" pitchFamily="2" charset="2"/>
              <a:buNone/>
            </a:pPr>
            <a:r>
              <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 Introduction of main specifications</a:t>
            </a:r>
            <a:endPar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3.1. </a:t>
            </a:r>
            <a:r>
              <a:rPr lang="en-US" altLang="zh-CN" sz="1800" dirty="0" err="1">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Workpiece</a:t>
            </a: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 moving type roll grinder</a:t>
            </a:r>
            <a:endPar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Main Customers:</a:t>
            </a:r>
            <a:endParaRPr lang="zh-CN" altLang="en-US" sz="18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ahoma" panose="020B0604030504040204" pitchFamily="2" charset="0"/>
              </a:rPr>
            </a:fld>
            <a:endParaRPr lang="zh-CN" altLang="en-US" sz="110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sp>
        <p:nvSpPr>
          <p:cNvPr id="7" name="Rectangle 2"/>
          <p:cNvSpPr txBox="1"/>
          <p:nvPr/>
        </p:nvSpPr>
        <p:spPr>
          <a:xfrm>
            <a:off x="609704" y="457278"/>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graphicFrame>
        <p:nvGraphicFramePr>
          <p:cNvPr id="8" name="表格 7"/>
          <p:cNvGraphicFramePr>
            <a:graphicFrameLocks noGrp="1"/>
          </p:cNvGraphicFramePr>
          <p:nvPr/>
        </p:nvGraphicFramePr>
        <p:xfrm>
          <a:off x="4038614" y="2209832"/>
          <a:ext cx="4419483" cy="4037621"/>
        </p:xfrm>
        <a:graphic>
          <a:graphicData uri="http://schemas.openxmlformats.org/drawingml/2006/table">
            <a:tbl>
              <a:tblPr firstRow="1" firstCol="1" bandRow="1"/>
              <a:tblGrid>
                <a:gridCol w="685782"/>
                <a:gridCol w="838178"/>
                <a:gridCol w="2285940"/>
                <a:gridCol w="609583"/>
              </a:tblGrid>
              <a:tr h="0">
                <a:tc gridSpan="4">
                  <a:txBody>
                    <a:bodyPr/>
                    <a:lstStyle/>
                    <a:p>
                      <a:pPr algn="ctr">
                        <a:spcAft>
                          <a:spcPts val="0"/>
                        </a:spcAft>
                      </a:pPr>
                      <a:r>
                        <a:rPr lang="en-US" sz="800" b="1" kern="100" dirty="0">
                          <a:effectLst/>
                          <a:latin typeface="Times New Roman" panose="02020603050405020304"/>
                          <a:ea typeface="宋体" panose="02010600030101010101" pitchFamily="2" charset="-122"/>
                          <a:cs typeface="Times New Roman" panose="02020603050405020304"/>
                        </a:rPr>
                        <a:t>Sales List of </a:t>
                      </a:r>
                      <a:r>
                        <a:rPr lang="en-US" sz="800" b="1" kern="100" dirty="0" err="1">
                          <a:effectLst/>
                          <a:latin typeface="Times New Roman" panose="02020603050405020304"/>
                          <a:ea typeface="宋体" panose="02010600030101010101" pitchFamily="2" charset="-122"/>
                          <a:cs typeface="Times New Roman" panose="02020603050405020304"/>
                        </a:rPr>
                        <a:t>Xianfeng</a:t>
                      </a:r>
                      <a:r>
                        <a:rPr lang="en-US" sz="800" b="1" kern="100" dirty="0">
                          <a:effectLst/>
                          <a:latin typeface="Times New Roman" panose="02020603050405020304"/>
                          <a:ea typeface="宋体" panose="02010600030101010101" pitchFamily="2" charset="-122"/>
                          <a:cs typeface="Times New Roman" panose="02020603050405020304"/>
                        </a:rPr>
                        <a:t> Machine Tool </a:t>
                      </a:r>
                      <a:r>
                        <a:rPr lang="en-US" sz="800" b="1" kern="100" dirty="0" err="1">
                          <a:effectLst/>
                          <a:latin typeface="Times New Roman" panose="02020603050405020304"/>
                          <a:ea typeface="宋体" panose="02010600030101010101" pitchFamily="2" charset="-122"/>
                          <a:cs typeface="Times New Roman" panose="02020603050405020304"/>
                        </a:rPr>
                        <a:t>Workpiece</a:t>
                      </a:r>
                      <a:r>
                        <a:rPr lang="en-US" sz="800" b="1" kern="100" dirty="0">
                          <a:effectLst/>
                          <a:latin typeface="Times New Roman" panose="02020603050405020304"/>
                          <a:ea typeface="宋体" panose="02010600030101010101" pitchFamily="2" charset="-122"/>
                          <a:cs typeface="Times New Roman" panose="02020603050405020304"/>
                        </a:rPr>
                        <a:t> Mobile </a:t>
                      </a:r>
                      <a:r>
                        <a:rPr lang="en-US" sz="800" b="1" kern="100" dirty="0" err="1">
                          <a:effectLst/>
                          <a:latin typeface="Times New Roman" panose="02020603050405020304"/>
                          <a:ea typeface="宋体" panose="02010600030101010101" pitchFamily="2" charset="-122"/>
                          <a:cs typeface="Times New Roman" panose="02020603050405020304"/>
                        </a:rPr>
                        <a:t>CNC</a:t>
                      </a:r>
                      <a:r>
                        <a:rPr lang="en-US" sz="800" b="1" kern="100" dirty="0">
                          <a:effectLst/>
                          <a:latin typeface="Times New Roman" panose="02020603050405020304"/>
                          <a:ea typeface="宋体" panose="02010600030101010101" pitchFamily="2" charset="-122"/>
                          <a:cs typeface="Times New Roman" panose="02020603050405020304"/>
                        </a:rPr>
                        <a:t> Roll Grinder</a:t>
                      </a:r>
                      <a:endParaRPr lang="zh-CN" sz="800" kern="100" dirty="0">
                        <a:effectLst/>
                        <a:latin typeface="Calibri" panose="020F0502020204030204"/>
                        <a:ea typeface="宋体" panose="02010600030101010101" pitchFamily="2" charset="-122"/>
                        <a:cs typeface="Times New Roman" panose="02020603050405020304"/>
                      </a:endParaRPr>
                    </a:p>
                  </a:txBody>
                  <a:tcPr marL="14554" marR="145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a:tc>
                <a:tc hMerge="1">
                  <a:tcPr/>
                </a:tc>
                <a:tc hMerge="1">
                  <a:tcPr/>
                </a:tc>
              </a:tr>
              <a:tr h="334442">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Product Type</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Diameter/Length</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dirty="0">
                          <a:effectLst/>
                          <a:latin typeface="Times New Roman" panose="02020603050405020304"/>
                          <a:ea typeface="宋体" panose="02010600030101010101" pitchFamily="2" charset="-122"/>
                          <a:cs typeface="Times New Roman" panose="02020603050405020304"/>
                        </a:rPr>
                        <a:t>User Unit</a:t>
                      </a:r>
                      <a:endParaRPr lang="zh-CN" sz="800" kern="100" dirty="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Time of Sale</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220">
                <a:tc rowSpan="2">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MK8420</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200/2000</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Zhejiang Tianhe High-tech Metal Material Co., Ltd.</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2011.2</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220">
                <a:tc vMerge="1">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200/2000</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800" kern="100" dirty="0">
                          <a:effectLst/>
                          <a:latin typeface="Times New Roman" panose="02020603050405020304"/>
                          <a:ea typeface="宋体" panose="02010600030101010101" pitchFamily="2" charset="-122"/>
                          <a:cs typeface="Times New Roman" panose="02020603050405020304"/>
                        </a:rPr>
                        <a:t>Anhui </a:t>
                      </a:r>
                      <a:r>
                        <a:rPr lang="en-US" sz="800" kern="100" dirty="0" err="1">
                          <a:effectLst/>
                          <a:latin typeface="Times New Roman" panose="02020603050405020304"/>
                          <a:ea typeface="宋体" panose="02010600030101010101" pitchFamily="2" charset="-122"/>
                          <a:cs typeface="Times New Roman" panose="02020603050405020304"/>
                        </a:rPr>
                        <a:t>Xinke</a:t>
                      </a:r>
                      <a:r>
                        <a:rPr lang="en-US" sz="800" kern="100" dirty="0">
                          <a:effectLst/>
                          <a:latin typeface="Times New Roman" panose="02020603050405020304"/>
                          <a:ea typeface="宋体" panose="02010600030101010101" pitchFamily="2" charset="-122"/>
                          <a:cs typeface="Times New Roman" panose="02020603050405020304"/>
                        </a:rPr>
                        <a:t> New Materials Co., Ltd.</a:t>
                      </a:r>
                      <a:endParaRPr lang="zh-CN" sz="800" kern="100" dirty="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2016.2</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091">
                <a:tc rowSpan="12">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MK8440</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400/2000</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800" kern="100" dirty="0">
                          <a:effectLst/>
                          <a:latin typeface="Times New Roman" panose="02020603050405020304"/>
                          <a:ea typeface="宋体" panose="02010600030101010101" pitchFamily="2" charset="-122"/>
                          <a:cs typeface="Times New Roman" panose="02020603050405020304"/>
                        </a:rPr>
                        <a:t>Wuxi Precision Belt Factory</a:t>
                      </a:r>
                      <a:endParaRPr lang="zh-CN" sz="800" kern="100" dirty="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2006.09</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091">
                <a:tc vMerge="1">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400/3000</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Cold Rolling Plant of Kunming Iron and Steel Co., Ltd.</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2008.03</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091">
                <a:tc vMerge="1">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400/3000(2)</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Jiangyin Yongli New Packaging Material Co., Ltd.</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2011.04</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091">
                <a:tc vMerge="1">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400/3000</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Ningbo Boway Alloy Plate and Strip Co., Ltd.</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2011.06</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091">
                <a:tc vMerge="1">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400/3500</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Jiangsu Fengyuan Aluminum Industry Co., Ltd.</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2011.08</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091">
                <a:tc vMerge="1">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400/3000</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Jurong Zhongsheng Plate and Strip Science and Technology Co., Ltd.</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2016.10</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091">
                <a:tc vMerge="1">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400/3000</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Bazhou Tianli Metal Products Co., Ltd.</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2017.02</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220">
                <a:tc vMerge="1">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400/3000</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Qingyuan Hongya Metal Rolling Co., Ltd.</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2017.3</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220">
                <a:tc vMerge="1">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400/3000</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Bazhou Sangang Technology Co., Ltd.</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2018.6</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220">
                <a:tc vMerge="1">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400/3500</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Tangshan Jingjin Cold Rolling Galvanizing Co., Ltd.</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2018.6</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220">
                <a:tc vMerge="1">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400/4000</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Zhejiang Hongyao High-tech Copper Co., Ltd.</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2014.3</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220">
                <a:tc vMerge="1">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400/4000</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Hunan SUNTOWN Technology Group Co., Ltd.</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2014.7</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091">
                <a:tc rowSpan="3">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MK8440A</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400/3000</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Jiangsu Delong Nickel Ind. Co., Ltd.</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2015.10</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220">
                <a:tc vMerge="1">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400/2000</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Inner Mongolia Chifeng Yuanlian Steel Co., Ltd</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2016.2</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091">
                <a:tc vMerge="1">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400/3000</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Zhejiang Rongxin Strip Steel Co., Ltd.</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2017.10</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091">
                <a:tc rowSpan="2">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MK8450</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500/3000</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Nigeria</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2008.11</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091">
                <a:tc vMerge="1">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500/3500</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Kmd Precise Copper Strip (Henan) Co., Ltd.</a:t>
                      </a:r>
                      <a:endParaRPr lang="zh-CN" sz="800" kern="10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dirty="0">
                          <a:effectLst/>
                          <a:latin typeface="Times New Roman" panose="02020603050405020304"/>
                          <a:ea typeface="宋体" panose="02010600030101010101" pitchFamily="2" charset="-122"/>
                          <a:cs typeface="Times New Roman" panose="02020603050405020304"/>
                        </a:rPr>
                        <a:t>2015.11</a:t>
                      </a:r>
                      <a:endParaRPr lang="zh-CN" sz="800" kern="100" dirty="0">
                        <a:effectLst/>
                        <a:latin typeface="Calibri" panose="020F0502020204030204"/>
                        <a:ea typeface="宋体" panose="02010600030101010101" pitchFamily="2" charset="-122"/>
                        <a:cs typeface="Times New Roman" panose="02020603050405020304"/>
                      </a:endParaRPr>
                    </a:p>
                  </a:txBody>
                  <a:tcPr marL="14554" marR="14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123190" y="1426845"/>
            <a:ext cx="8768715" cy="4986020"/>
          </a:xfrm>
          <a:solidFill>
            <a:schemeClr val="bg1">
              <a:lumMod val="95000"/>
            </a:schemeClr>
          </a:solidFill>
        </p:spPr>
        <p:txBody>
          <a:bodyPr vert="horz" wrap="square" anchor="t"/>
          <a:lstStyle/>
          <a:p>
            <a:pPr marL="0" indent="0" eaLnBrk="1" hangingPunct="1">
              <a:spcBef>
                <a:spcPts val="480"/>
              </a:spcBef>
              <a:spcAft>
                <a:spcPts val="480"/>
              </a:spcAft>
              <a:buClr>
                <a:srgbClr val="002060"/>
              </a:buClr>
              <a:buFont typeface="Wingdings" panose="05000000000000000000" pitchFamily="2" charset="2"/>
              <a:buNone/>
            </a:pPr>
            <a:r>
              <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rPr>
              <a:t>III. Introduction to Performance of Flagship Products</a:t>
            </a:r>
            <a:endPar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endParaRPr>
          </a:p>
          <a:p>
            <a:pPr marL="0" indent="0" eaLnBrk="1" hangingPunct="1">
              <a:buClr>
                <a:srgbClr val="002060"/>
              </a:buClr>
              <a:buFont typeface="Wingdings" panose="05000000000000000000" pitchFamily="2" charset="2"/>
              <a:buNone/>
            </a:pPr>
            <a:r>
              <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 Introduction of main specifications</a:t>
            </a:r>
            <a:endPar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3.2 Grinding wheel moving type</a:t>
            </a:r>
            <a:endPar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  </a:t>
            </a: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sp>
        <p:nvSpPr>
          <p:cNvPr id="4" name="文本框 3"/>
          <p:cNvSpPr txBox="1"/>
          <p:nvPr/>
        </p:nvSpPr>
        <p:spPr>
          <a:xfrm>
            <a:off x="238125" y="2514624"/>
            <a:ext cx="8380848" cy="4062651"/>
          </a:xfrm>
          <a:prstGeom prst="rect">
            <a:avLst/>
          </a:prstGeom>
          <a:noFill/>
        </p:spPr>
        <p:txBody>
          <a:bodyPr wrap="square" rtlCol="0">
            <a:spAutoFit/>
          </a:bodyPr>
          <a:lstStyle/>
          <a:p>
            <a:pPr algn="just"/>
            <a:r>
              <a:rPr lang="zh-CN" altLang="en-US" sz="1600" dirty="0">
                <a:latin typeface="Times New Roman" panose="02020603050405020304" pitchFamily="18" charset="0"/>
                <a:ea typeface="Times New Roman" panose="02020603050405020304"/>
                <a:cs typeface="Times New Roman" panose="02020603050405020304" pitchFamily="18" charset="0"/>
              </a:rPr>
              <a:t>The product is suitable for the surface grinding of working rolls and backup rolls of cold-rolled and hot-rolled plate belts in the metallurgical industry, drying cylinders and rubber rolls in the papermaking industry and cylindrical workpieces made of various materials in the roll-making industry, and has the characteristics of high precision, high efficiency and multiple functions. Dual-point measuring structure is adopted to measure roll shape, roundness, cylindricity, workpiece diameter, etc. It has special functions such as paired roll grinding, self-adaptive grinding, quantitative grinding, measuring while grinding, flaw detection, function soft landing, belt case grinding, turning, milling and polishing, remote diagnosis and so on. A complete CNC roll grinder has seven main control axes, namely:</a:t>
            </a:r>
            <a:endParaRPr lang="zh-CN" altLang="en-US" sz="1600" dirty="0">
              <a:latin typeface="Times New Roman" panose="02020603050405020304" pitchFamily="18" charset="0"/>
              <a:ea typeface="Times New Roman" panose="02020603050405020304"/>
              <a:cs typeface="Times New Roman" panose="02020603050405020304" pitchFamily="18" charset="0"/>
            </a:endParaRPr>
          </a:p>
          <a:p>
            <a:pPr algn="just"/>
            <a:r>
              <a:rPr lang="zh-CN" altLang="en-US" sz="1600" dirty="0">
                <a:latin typeface="Times New Roman" panose="02020603050405020304" pitchFamily="18" charset="0"/>
                <a:ea typeface="Times New Roman" panose="02020603050405020304"/>
                <a:cs typeface="Times New Roman" panose="02020603050405020304" pitchFamily="18" charset="0"/>
              </a:rPr>
              <a:t>Grinding wheel rotary spindle-----C1 axis;</a:t>
            </a:r>
            <a:endParaRPr lang="zh-CN" altLang="en-US" sz="1600" dirty="0">
              <a:latin typeface="Times New Roman" panose="02020603050405020304" pitchFamily="18" charset="0"/>
              <a:ea typeface="Times New Roman" panose="02020603050405020304"/>
              <a:cs typeface="Times New Roman" panose="02020603050405020304" pitchFamily="18" charset="0"/>
            </a:endParaRPr>
          </a:p>
          <a:p>
            <a:pPr algn="just"/>
            <a:r>
              <a:rPr lang="zh-CN" altLang="en-US" sz="1600" dirty="0">
                <a:latin typeface="Times New Roman" panose="02020603050405020304" pitchFamily="18" charset="0"/>
                <a:ea typeface="Times New Roman" panose="02020603050405020304"/>
                <a:cs typeface="Times New Roman" panose="02020603050405020304" pitchFamily="18" charset="0"/>
              </a:rPr>
              <a:t>Workpiece rotary spindle-----C axis;</a:t>
            </a:r>
            <a:endParaRPr lang="zh-CN" altLang="en-US" sz="1600" dirty="0">
              <a:latin typeface="Times New Roman" panose="02020603050405020304" pitchFamily="18" charset="0"/>
              <a:ea typeface="Times New Roman" panose="02020603050405020304"/>
              <a:cs typeface="Times New Roman" panose="02020603050405020304" pitchFamily="18" charset="0"/>
            </a:endParaRPr>
          </a:p>
          <a:p>
            <a:pPr algn="just"/>
            <a:r>
              <a:rPr lang="zh-CN" altLang="en-US" sz="1600" dirty="0">
                <a:latin typeface="Times New Roman" panose="02020603050405020304" pitchFamily="18" charset="0"/>
                <a:ea typeface="Times New Roman" panose="02020603050405020304"/>
                <a:cs typeface="Times New Roman" panose="02020603050405020304" pitchFamily="18" charset="0"/>
              </a:rPr>
              <a:t>Carriage movement-----Z-axis;</a:t>
            </a:r>
            <a:endParaRPr lang="zh-CN" altLang="en-US" sz="1600" dirty="0">
              <a:latin typeface="Times New Roman" panose="02020603050405020304" pitchFamily="18" charset="0"/>
              <a:ea typeface="Times New Roman" panose="02020603050405020304"/>
              <a:cs typeface="Times New Roman" panose="02020603050405020304" pitchFamily="18" charset="0"/>
            </a:endParaRPr>
          </a:p>
          <a:p>
            <a:pPr algn="just"/>
            <a:r>
              <a:rPr lang="zh-CN" altLang="en-US" sz="1600" dirty="0">
                <a:latin typeface="Times New Roman" panose="02020603050405020304" pitchFamily="18" charset="0"/>
                <a:ea typeface="Times New Roman" panose="02020603050405020304"/>
                <a:cs typeface="Times New Roman" panose="02020603050405020304" pitchFamily="18" charset="0"/>
              </a:rPr>
              <a:t>Grinding frame movement-----X-axis;</a:t>
            </a:r>
            <a:endParaRPr lang="zh-CN" altLang="en-US" sz="1600" dirty="0">
              <a:latin typeface="Times New Roman" panose="02020603050405020304" pitchFamily="18" charset="0"/>
              <a:ea typeface="Times New Roman" panose="02020603050405020304"/>
              <a:cs typeface="Times New Roman" panose="02020603050405020304" pitchFamily="18" charset="0"/>
            </a:endParaRPr>
          </a:p>
          <a:p>
            <a:pPr algn="just"/>
            <a:r>
              <a:rPr lang="zh-CN" altLang="en-US" sz="1600" dirty="0">
                <a:latin typeface="Times New Roman" panose="02020603050405020304" pitchFamily="18" charset="0"/>
                <a:ea typeface="Times New Roman" panose="02020603050405020304"/>
                <a:cs typeface="Times New Roman" panose="02020603050405020304" pitchFamily="18" charset="0"/>
              </a:rPr>
              <a:t>Minor movement of grinding head-----U axis;</a:t>
            </a:r>
            <a:endParaRPr lang="zh-CN" altLang="en-US" sz="1600" dirty="0">
              <a:latin typeface="Times New Roman" panose="02020603050405020304" pitchFamily="18" charset="0"/>
              <a:ea typeface="Times New Roman" panose="02020603050405020304"/>
              <a:cs typeface="Times New Roman" panose="02020603050405020304" pitchFamily="18" charset="0"/>
            </a:endParaRPr>
          </a:p>
          <a:p>
            <a:pPr algn="just"/>
            <a:r>
              <a:rPr lang="zh-CN" altLang="en-US" sz="1600" dirty="0">
                <a:latin typeface="Times New Roman" panose="02020603050405020304" pitchFamily="18" charset="0"/>
                <a:ea typeface="Times New Roman" panose="02020603050405020304"/>
                <a:cs typeface="Times New Roman" panose="02020603050405020304" pitchFamily="18" charset="0"/>
              </a:rPr>
              <a:t>Measurement frame movement-----X1 axis.</a:t>
            </a:r>
            <a:endParaRPr lang="zh-CN" altLang="en-US" sz="1600" dirty="0">
              <a:latin typeface="Times New Roman" panose="02020603050405020304" pitchFamily="18" charset="0"/>
              <a:ea typeface="Times New Roman" panose="02020603050405020304"/>
              <a:cs typeface="Times New Roman" panose="02020603050405020304" pitchFamily="18" charset="0"/>
            </a:endParaRPr>
          </a:p>
          <a:p>
            <a:pPr algn="just"/>
            <a:r>
              <a:rPr lang="zh-CN" altLang="en-US" sz="1600" dirty="0">
                <a:latin typeface="Times New Roman" panose="02020603050405020304" pitchFamily="18" charset="0"/>
                <a:ea typeface="Times New Roman" panose="02020603050405020304"/>
                <a:cs typeface="Times New Roman" panose="02020603050405020304" pitchFamily="18" charset="0"/>
              </a:rPr>
              <a:t>Tailstock End Center Frame Automatic Adjustment (Roll Alignment)---U1 Axis (Option)</a:t>
            </a:r>
            <a:endParaRPr lang="zh-CN" altLang="en-US" sz="1600" dirty="0">
              <a:latin typeface="Times New Roman" panose="02020603050405020304" pitchFamily="18" charset="0"/>
              <a:ea typeface="Times New Roman" panose="02020603050405020304"/>
              <a:cs typeface="Times New Roman" panose="02020603050405020304" pitchFamily="18" charset="0"/>
            </a:endParaRPr>
          </a:p>
        </p:txBody>
      </p:sp>
      <p:sp>
        <p:nvSpPr>
          <p:cNvPr id="7" name="Rectangle 2"/>
          <p:cNvSpPr txBox="1"/>
          <p:nvPr/>
        </p:nvSpPr>
        <p:spPr>
          <a:xfrm>
            <a:off x="609704" y="457278"/>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123190" y="1426845"/>
            <a:ext cx="8964295" cy="5389880"/>
          </a:xfrm>
          <a:solidFill>
            <a:schemeClr val="bg1">
              <a:lumMod val="95000"/>
            </a:schemeClr>
          </a:solidFill>
        </p:spPr>
        <p:txBody>
          <a:bodyPr vert="horz" wrap="square" anchor="t"/>
          <a:lstStyle/>
          <a:p>
            <a:pPr marL="0" indent="0" eaLnBrk="1" hangingPunct="1">
              <a:spcBef>
                <a:spcPts val="480"/>
              </a:spcBef>
              <a:spcAft>
                <a:spcPts val="480"/>
              </a:spcAft>
              <a:buClr>
                <a:srgbClr val="002060"/>
              </a:buClr>
              <a:buFont typeface="Wingdings" panose="05000000000000000000" pitchFamily="2" charset="2"/>
              <a:buNone/>
            </a:pPr>
            <a:r>
              <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rPr>
              <a:t>III. Introduction to Performance of Flagship Products</a:t>
            </a:r>
            <a:endPar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endParaRPr>
          </a:p>
          <a:p>
            <a:pPr marL="0" indent="0" eaLnBrk="1" hangingPunct="1">
              <a:buClr>
                <a:srgbClr val="002060"/>
              </a:buClr>
              <a:buFont typeface="Wingdings" panose="05000000000000000000" pitchFamily="2" charset="2"/>
              <a:buNone/>
            </a:pPr>
            <a:r>
              <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 Introduction of main specifications</a:t>
            </a:r>
            <a:endPar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3.2 Grinding wheel moving type</a:t>
            </a:r>
            <a:endPar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  </a:t>
            </a: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2" name="图片 -2147482622" descr="险峰1"/>
          <p:cNvPicPr>
            <a:picLocks noChangeAspect="1"/>
          </p:cNvPicPr>
          <p:nvPr/>
        </p:nvPicPr>
        <p:blipFill>
          <a:blip r:embed="rId1">
            <a:clrChange>
              <a:clrFrom>
                <a:srgbClr val="FFFFFF">
                  <a:alpha val="100000"/>
                </a:srgbClr>
              </a:clrFrom>
              <a:clrTo>
                <a:srgbClr val="FFFFFF">
                  <a:alpha val="100000"/>
                  <a:alpha val="0"/>
                </a:srgbClr>
              </a:clrTo>
            </a:clrChange>
          </a:blip>
          <a:srcRect l="338" r="19762"/>
          <a:stretch>
            <a:fillRect/>
          </a:stretch>
        </p:blipFill>
        <p:spPr>
          <a:xfrm>
            <a:off x="2286000" y="2402205"/>
            <a:ext cx="6800850" cy="4151630"/>
          </a:xfrm>
          <a:prstGeom prst="rect">
            <a:avLst/>
          </a:prstGeom>
          <a:noFill/>
          <a:ln w="9525">
            <a:noFill/>
          </a:ln>
        </p:spPr>
      </p:pic>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3" name="图片 -2147482624" descr="险峰标志-1"/>
          <p:cNvPicPr>
            <a:picLocks noChangeAspect="1"/>
          </p:cNvPicPr>
          <p:nvPr/>
        </p:nvPicPr>
        <p:blipFill>
          <a:blip r:embed="rId2"/>
          <a:srcRect l="7938" r="23813" b="30956"/>
          <a:stretch>
            <a:fillRect/>
          </a:stretch>
        </p:blipFill>
        <p:spPr>
          <a:xfrm>
            <a:off x="123825" y="371475"/>
            <a:ext cx="662940" cy="520700"/>
          </a:xfrm>
          <a:prstGeom prst="rect">
            <a:avLst/>
          </a:prstGeom>
          <a:noFill/>
          <a:ln w="9525">
            <a:noFill/>
          </a:ln>
        </p:spPr>
      </p:pic>
      <p:sp>
        <p:nvSpPr>
          <p:cNvPr id="7" name="Rectangle 2"/>
          <p:cNvSpPr txBox="1"/>
          <p:nvPr/>
        </p:nvSpPr>
        <p:spPr>
          <a:xfrm>
            <a:off x="609704" y="457278"/>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123190" y="1426845"/>
            <a:ext cx="8986520" cy="4986020"/>
          </a:xfrm>
          <a:solidFill>
            <a:schemeClr val="bg1">
              <a:lumMod val="95000"/>
            </a:schemeClr>
          </a:solidFill>
        </p:spPr>
        <p:txBody>
          <a:bodyPr vert="horz" wrap="square" anchor="t"/>
          <a:lstStyle/>
          <a:p>
            <a:pPr marL="0" indent="0" eaLnBrk="1" hangingPunct="1">
              <a:spcBef>
                <a:spcPts val="480"/>
              </a:spcBef>
              <a:spcAft>
                <a:spcPts val="480"/>
              </a:spcAft>
              <a:buClr>
                <a:srgbClr val="002060"/>
              </a:buClr>
              <a:buFont typeface="Wingdings" panose="05000000000000000000" pitchFamily="2" charset="2"/>
              <a:buNone/>
            </a:pPr>
            <a:r>
              <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rPr>
              <a:t>III. Introduction to Performance of </a:t>
            </a:r>
            <a:endParaRPr lang="en-US" altLang="zh-CN" sz="2000" b="1" dirty="0">
              <a:solidFill>
                <a:srgbClr val="002060"/>
              </a:solidFill>
              <a:latin typeface="Times New Roman" panose="02020603050405020304" pitchFamily="18" charset="0"/>
              <a:ea typeface="Times New Roman" panose="02020603050405020304"/>
              <a:cs typeface="Times New Roman" panose="02020603050405020304" pitchFamily="18" charset="0"/>
            </a:endParaRPr>
          </a:p>
          <a:p>
            <a:pPr marL="0" indent="0" eaLnBrk="1" hangingPunct="1">
              <a:spcBef>
                <a:spcPts val="480"/>
              </a:spcBef>
              <a:spcAft>
                <a:spcPts val="480"/>
              </a:spcAft>
              <a:buClr>
                <a:srgbClr val="002060"/>
              </a:buClr>
              <a:buFont typeface="Wingdings" panose="05000000000000000000" pitchFamily="2" charset="2"/>
              <a:buNone/>
            </a:pPr>
            <a:r>
              <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rPr>
              <a:t>Flagship Products</a:t>
            </a:r>
            <a:endPar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endParaRPr>
          </a:p>
          <a:p>
            <a:pPr marL="0" indent="0" eaLnBrk="1" hangingPunct="1">
              <a:buClr>
                <a:srgbClr val="002060"/>
              </a:buClr>
              <a:buFont typeface="Wingdings" panose="05000000000000000000" pitchFamily="2" charset="2"/>
              <a:buNone/>
            </a:pPr>
            <a:r>
              <a:rPr 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 Introduction of main specifications</a:t>
            </a:r>
            <a:endParaRPr lang="en-US"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altLang="zh-CN"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3.2 Grinding wheel moving type</a:t>
            </a:r>
            <a:endParaRPr lang="en-US" altLang="zh-CN" sz="14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0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pic>
        <p:nvPicPr>
          <p:cNvPr id="7" name="图片 6"/>
          <p:cNvPicPr>
            <a:picLocks noChangeAspect="1"/>
          </p:cNvPicPr>
          <p:nvPr/>
        </p:nvPicPr>
        <p:blipFill>
          <a:blip r:embed="rId2"/>
          <a:stretch>
            <a:fillRect/>
          </a:stretch>
        </p:blipFill>
        <p:spPr>
          <a:xfrm>
            <a:off x="381000" y="2861310"/>
            <a:ext cx="3992245" cy="3676650"/>
          </a:xfrm>
          <a:prstGeom prst="rect">
            <a:avLst/>
          </a:prstGeom>
        </p:spPr>
      </p:pic>
      <p:pic>
        <p:nvPicPr>
          <p:cNvPr id="10" name="图片 9"/>
          <p:cNvPicPr>
            <a:picLocks noChangeAspect="1"/>
          </p:cNvPicPr>
          <p:nvPr/>
        </p:nvPicPr>
        <p:blipFill>
          <a:blip r:embed="rId3"/>
          <a:stretch>
            <a:fillRect/>
          </a:stretch>
        </p:blipFill>
        <p:spPr>
          <a:xfrm>
            <a:off x="4679315" y="3943350"/>
            <a:ext cx="3815715" cy="2809240"/>
          </a:xfrm>
          <a:prstGeom prst="rect">
            <a:avLst/>
          </a:prstGeom>
        </p:spPr>
      </p:pic>
      <p:pic>
        <p:nvPicPr>
          <p:cNvPr id="3" name="图片 2"/>
          <p:cNvPicPr>
            <a:picLocks noChangeAspect="1"/>
          </p:cNvPicPr>
          <p:nvPr/>
        </p:nvPicPr>
        <p:blipFill>
          <a:blip r:embed="rId4"/>
          <a:srcRect r="1040" b="4548"/>
          <a:stretch>
            <a:fillRect/>
          </a:stretch>
        </p:blipFill>
        <p:spPr>
          <a:xfrm>
            <a:off x="4679315" y="1426845"/>
            <a:ext cx="3815715" cy="2428875"/>
          </a:xfrm>
          <a:prstGeom prst="rect">
            <a:avLst/>
          </a:prstGeom>
        </p:spPr>
      </p:pic>
      <p:sp>
        <p:nvSpPr>
          <p:cNvPr id="9" name="Rectangle 2"/>
          <p:cNvSpPr txBox="1"/>
          <p:nvPr/>
        </p:nvSpPr>
        <p:spPr>
          <a:xfrm>
            <a:off x="609704" y="457278"/>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123825" y="1414780"/>
            <a:ext cx="8992870" cy="4986020"/>
          </a:xfrm>
          <a:solidFill>
            <a:schemeClr val="bg1">
              <a:lumMod val="95000"/>
            </a:schemeClr>
          </a:solidFill>
        </p:spPr>
        <p:txBody>
          <a:bodyPr vert="horz" wrap="square" anchor="t"/>
          <a:lstStyle/>
          <a:p>
            <a:pPr marL="0" indent="0" eaLnBrk="1" hangingPunct="1">
              <a:spcBef>
                <a:spcPts val="480"/>
              </a:spcBef>
              <a:spcAft>
                <a:spcPts val="480"/>
              </a:spcAft>
              <a:buClr>
                <a:srgbClr val="002060"/>
              </a:buClr>
              <a:buFont typeface="Wingdings" panose="05000000000000000000" pitchFamily="2" charset="2"/>
              <a:buNone/>
            </a:pPr>
            <a:r>
              <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III. Introduction to Performance of Flagship Products</a:t>
            </a:r>
            <a:endPar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 Introduction of main specifications</a:t>
            </a:r>
            <a:endPar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3.2 Grinding wheel moving type</a:t>
            </a:r>
            <a:endPar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Description of typical structure:</a:t>
            </a:r>
            <a:endPar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sp>
        <p:nvSpPr>
          <p:cNvPr id="4" name="文本框 3"/>
          <p:cNvSpPr txBox="1"/>
          <p:nvPr/>
        </p:nvSpPr>
        <p:spPr>
          <a:xfrm>
            <a:off x="381000" y="2895614"/>
            <a:ext cx="3647910" cy="3785652"/>
          </a:xfrm>
          <a:prstGeom prst="rect">
            <a:avLst/>
          </a:prstGeom>
          <a:noFill/>
        </p:spPr>
        <p:txBody>
          <a:bodyPr wrap="square" rtlCol="0">
            <a:spAutoFit/>
          </a:bodyPr>
          <a:lstStyle/>
          <a:p>
            <a:pPr algn="just"/>
            <a:r>
              <a:rPr lang="zh-CN" altLang="en-US" sz="1600" dirty="0">
                <a:latin typeface="Times New Roman" panose="02020603050405020304" pitchFamily="18" charset="0"/>
                <a:ea typeface="Times New Roman" panose="02020603050405020304"/>
                <a:cs typeface="Times New Roman" panose="02020603050405020304" pitchFamily="18" charset="0"/>
              </a:rPr>
              <a:t>Bed: the workpiece bed is divided into the grinding wheel bed to avoid the influence of workpiece weight and rotary motion on grinding; meanwhile, the relative position accuracy of the two bed guide rails can be adjusted respectively."V-flat" guide rail combination is adopted, and the cross section is a rectangular and triangular structure. The guide precision is high, and the lathe bed has good rigidity.</a:t>
            </a:r>
            <a:endParaRPr lang="zh-CN" altLang="en-US" sz="1600" dirty="0">
              <a:latin typeface="Times New Roman" panose="02020603050405020304" pitchFamily="18" charset="0"/>
              <a:ea typeface="Times New Roman" panose="02020603050405020304"/>
              <a:cs typeface="Times New Roman" panose="02020603050405020304" pitchFamily="18" charset="0"/>
            </a:endParaRPr>
          </a:p>
          <a:p>
            <a:pPr algn="just"/>
            <a:r>
              <a:rPr lang="zh-CN" altLang="en-US" sz="1600" dirty="0">
                <a:latin typeface="Times New Roman" panose="02020603050405020304" pitchFamily="18" charset="0"/>
                <a:ea typeface="Times New Roman" panose="02020603050405020304"/>
                <a:cs typeface="Times New Roman" panose="02020603050405020304" pitchFamily="18" charset="0"/>
              </a:rPr>
              <a:t>The lathe bed is cast with high-strength low-stress alloy cast iron and has been annealing twice to eliminate internal stress, so the lathe bed has small deformation and good wear resistance.</a:t>
            </a:r>
            <a:endParaRPr lang="zh-CN" altLang="en-US" sz="1600" dirty="0">
              <a:latin typeface="Times New Roman" panose="02020603050405020304" pitchFamily="18" charset="0"/>
              <a:ea typeface="Times New Roman" panose="02020603050405020304"/>
              <a:cs typeface="Times New Roman" panose="02020603050405020304" pitchFamily="18" charset="0"/>
            </a:endParaRPr>
          </a:p>
        </p:txBody>
      </p:sp>
      <p:pic>
        <p:nvPicPr>
          <p:cNvPr id="3" name="图片 2"/>
          <p:cNvPicPr>
            <a:picLocks noChangeAspect="1"/>
          </p:cNvPicPr>
          <p:nvPr/>
        </p:nvPicPr>
        <p:blipFill>
          <a:blip r:embed="rId2">
            <a:clrChange>
              <a:clrFrom>
                <a:srgbClr val="FFFFFF">
                  <a:alpha val="100000"/>
                </a:srgbClr>
              </a:clrFrom>
              <a:clrTo>
                <a:srgbClr val="FFFFFF">
                  <a:alpha val="100000"/>
                  <a:alpha val="0"/>
                </a:srgbClr>
              </a:clrTo>
            </a:clrChange>
          </a:blip>
          <a:srcRect l="4595" t="12793" r="8091"/>
          <a:stretch>
            <a:fillRect/>
          </a:stretch>
        </p:blipFill>
        <p:spPr>
          <a:xfrm>
            <a:off x="4025900" y="3501390"/>
            <a:ext cx="5090795" cy="2192020"/>
          </a:xfrm>
          <a:prstGeom prst="rect">
            <a:avLst/>
          </a:prstGeom>
        </p:spPr>
      </p:pic>
      <p:sp>
        <p:nvSpPr>
          <p:cNvPr id="8" name="Rectangle 2"/>
          <p:cNvSpPr txBox="1"/>
          <p:nvPr/>
        </p:nvSpPr>
        <p:spPr>
          <a:xfrm>
            <a:off x="609704" y="457278"/>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
        <p:nvSpPr>
          <p:cNvPr id="5" name="TextBox 4"/>
          <p:cNvSpPr txBox="1"/>
          <p:nvPr/>
        </p:nvSpPr>
        <p:spPr>
          <a:xfrm>
            <a:off x="4115244" y="3654609"/>
            <a:ext cx="1599726" cy="307777"/>
          </a:xfrm>
          <a:prstGeom prst="rect">
            <a:avLst/>
          </a:prstGeom>
          <a:solidFill>
            <a:srgbClr val="EAEAE3"/>
          </a:solid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Grinding wheel bed </a:t>
            </a:r>
            <a:endParaRPr lang="zh-CN" altLang="en-US" sz="1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6476950" y="3654609"/>
            <a:ext cx="1295366" cy="307777"/>
          </a:xfrm>
          <a:prstGeom prst="rect">
            <a:avLst/>
          </a:prstGeom>
          <a:solidFill>
            <a:srgbClr val="EAEAE3"/>
          </a:solidFill>
        </p:spPr>
        <p:txBody>
          <a:bodyPr wrap="square" rtlCol="0">
            <a:spAutoFit/>
          </a:bodyPr>
          <a:lstStyle/>
          <a:p>
            <a:r>
              <a:rPr lang="en-US" altLang="zh-CN" sz="1400" dirty="0" err="1">
                <a:latin typeface="Times New Roman" panose="02020603050405020304" pitchFamily="18" charset="0"/>
                <a:cs typeface="Times New Roman" panose="02020603050405020304" pitchFamily="18" charset="0"/>
              </a:rPr>
              <a:t>Workpiece</a:t>
            </a:r>
            <a:r>
              <a:rPr lang="en-US" altLang="zh-CN" sz="1400" dirty="0">
                <a:latin typeface="Times New Roman" panose="02020603050405020304" pitchFamily="18" charset="0"/>
                <a:cs typeface="Times New Roman" panose="02020603050405020304" pitchFamily="18" charset="0"/>
              </a:rPr>
              <a:t> bed </a:t>
            </a:r>
            <a:endParaRPr lang="zh-CN" altLang="en-US" sz="1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5867366" y="5012379"/>
            <a:ext cx="533385" cy="276999"/>
          </a:xfrm>
          <a:prstGeom prst="rect">
            <a:avLst/>
          </a:prstGeom>
          <a:solidFill>
            <a:srgbClr val="EAEAE3"/>
          </a:solidFill>
        </p:spPr>
        <p:txBody>
          <a:bodyPr wrap="square" rtlCol="0">
            <a:spAutoFit/>
          </a:bodyPr>
          <a:lstStyle/>
          <a:p>
            <a:r>
              <a:rPr lang="en-US" altLang="zh-CN" sz="1200" dirty="0">
                <a:latin typeface="Times New Roman" panose="02020603050405020304" pitchFamily="18" charset="0"/>
                <a:cs typeface="Times New Roman" panose="02020603050405020304" pitchFamily="18" charset="0"/>
              </a:rPr>
              <a:t>Sink</a:t>
            </a:r>
            <a:endParaRPr lang="zh-CN" altLang="en-US" sz="1200" dirty="0">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123825" y="1414780"/>
            <a:ext cx="8840470" cy="5399405"/>
          </a:xfrm>
          <a:solidFill>
            <a:schemeClr val="bg1">
              <a:lumMod val="95000"/>
            </a:schemeClr>
          </a:solidFill>
        </p:spPr>
        <p:txBody>
          <a:bodyPr vert="horz" wrap="square" anchor="t"/>
          <a:lstStyle/>
          <a:p>
            <a:pPr marL="0" indent="0" eaLnBrk="1" hangingPunct="1">
              <a:spcBef>
                <a:spcPts val="480"/>
              </a:spcBef>
              <a:spcAft>
                <a:spcPts val="480"/>
              </a:spcAft>
              <a:buClr>
                <a:srgbClr val="002060"/>
              </a:buClr>
              <a:buFont typeface="Wingdings" panose="05000000000000000000" pitchFamily="2" charset="2"/>
              <a:buNone/>
            </a:pPr>
            <a:r>
              <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III. Introduction to Performance of Flagship Products</a:t>
            </a:r>
            <a:endPar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 Introduction of main specifications</a:t>
            </a:r>
            <a:endPar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3.2 Grinding wheel moving type</a:t>
            </a:r>
            <a:endPar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Description of typical structure:</a:t>
            </a:r>
            <a:endPar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sp>
        <p:nvSpPr>
          <p:cNvPr id="4" name="文本框 3"/>
          <p:cNvSpPr txBox="1"/>
          <p:nvPr/>
        </p:nvSpPr>
        <p:spPr>
          <a:xfrm>
            <a:off x="227965" y="2971812"/>
            <a:ext cx="4253669" cy="2867986"/>
          </a:xfrm>
          <a:prstGeom prst="rect">
            <a:avLst/>
          </a:prstGeom>
          <a:noFill/>
        </p:spPr>
        <p:txBody>
          <a:bodyPr wrap="square" rtlCol="0">
            <a:spAutoFit/>
          </a:bodyPr>
          <a:lstStyle/>
          <a:p>
            <a:pPr algn="just"/>
            <a:r>
              <a:rPr lang="zh-CN" altLang="en-US" sz="1400" dirty="0">
                <a:latin typeface="Times New Roman" panose="02020603050405020304" pitchFamily="18" charset="0"/>
                <a:ea typeface="Times New Roman" panose="02020603050405020304"/>
                <a:cs typeface="Times New Roman" panose="02020603050405020304" pitchFamily="18" charset="0"/>
              </a:rPr>
              <a:t>Headstock: Siemens 1PH8 AC spindle motor is adopted to drive the workpiece after being driven and decelerated by three-stage V-belt, with stable operation and no vibration. The bearing at the key position of the headstock adopts SKF or FAG imported bearing, and the headstock face plate is provided with a self-aligning floating disc device for driving the workpiece to rotate stably.</a:t>
            </a:r>
            <a:endParaRPr lang="zh-CN" altLang="en-US" sz="1400" dirty="0">
              <a:latin typeface="Times New Roman" panose="02020603050405020304" pitchFamily="18" charset="0"/>
              <a:ea typeface="Times New Roman" panose="02020603050405020304"/>
              <a:cs typeface="Times New Roman" panose="02020603050405020304" pitchFamily="18" charset="0"/>
            </a:endParaRPr>
          </a:p>
          <a:p>
            <a:pPr algn="just"/>
            <a:r>
              <a:rPr lang="zh-CN" altLang="en-US" sz="1400" dirty="0">
                <a:latin typeface="Times New Roman" panose="02020603050405020304" pitchFamily="18" charset="0"/>
                <a:ea typeface="Times New Roman" panose="02020603050405020304"/>
                <a:cs typeface="Times New Roman" panose="02020603050405020304" pitchFamily="18" charset="0"/>
              </a:rPr>
              <a:t>Special selection: headstock primary stage belt transmission structure;</a:t>
            </a:r>
            <a:endParaRPr lang="zh-CN" altLang="en-US" sz="1400" dirty="0">
              <a:latin typeface="Times New Roman" panose="02020603050405020304" pitchFamily="18" charset="0"/>
              <a:ea typeface="Times New Roman" panose="02020603050405020304"/>
              <a:cs typeface="Times New Roman" panose="02020603050405020304" pitchFamily="18" charset="0"/>
            </a:endParaRPr>
          </a:p>
          <a:p>
            <a:pPr algn="just"/>
            <a:r>
              <a:rPr lang="zh-CN" altLang="en-US" sz="1400" dirty="0">
                <a:latin typeface="Times New Roman" panose="02020603050405020304" pitchFamily="18" charset="0"/>
                <a:ea typeface="Times New Roman" panose="02020603050405020304"/>
                <a:cs typeface="Times New Roman" panose="02020603050405020304" pitchFamily="18" charset="0"/>
              </a:rPr>
              <a:t>Special functions of large grinding machine: disc hydraulic axial expansion function; auxiliary starting device of headstock.</a:t>
            </a:r>
            <a:endParaRPr lang="zh-CN" altLang="en-US" sz="1400" dirty="0">
              <a:latin typeface="Times New Roman" panose="02020603050405020304" pitchFamily="18" charset="0"/>
              <a:ea typeface="Times New Roman" panose="02020603050405020304"/>
              <a:cs typeface="Times New Roman" panose="02020603050405020304" pitchFamily="18" charset="0"/>
            </a:endParaRPr>
          </a:p>
        </p:txBody>
      </p:sp>
      <p:pic>
        <p:nvPicPr>
          <p:cNvPr id="6" name="图片 5"/>
          <p:cNvPicPr>
            <a:picLocks noChangeAspect="1"/>
          </p:cNvPicPr>
          <p:nvPr/>
        </p:nvPicPr>
        <p:blipFill>
          <a:blip r:embed="rId2"/>
          <a:srcRect l="13846" r="12070" b="7090"/>
          <a:stretch>
            <a:fillRect/>
          </a:stretch>
        </p:blipFill>
        <p:spPr>
          <a:xfrm>
            <a:off x="6106795" y="4467225"/>
            <a:ext cx="2857500" cy="2221230"/>
          </a:xfrm>
          <a:prstGeom prst="rect">
            <a:avLst/>
          </a:prstGeom>
        </p:spPr>
      </p:pic>
      <p:pic>
        <p:nvPicPr>
          <p:cNvPr id="5" name="图片 4"/>
          <p:cNvPicPr>
            <a:picLocks noChangeAspect="1"/>
          </p:cNvPicPr>
          <p:nvPr/>
        </p:nvPicPr>
        <p:blipFill>
          <a:blip r:embed="rId3"/>
          <a:srcRect l="15161" t="7204" r="16678" b="16760"/>
          <a:stretch>
            <a:fillRect/>
          </a:stretch>
        </p:blipFill>
        <p:spPr>
          <a:xfrm>
            <a:off x="4657090" y="1931670"/>
            <a:ext cx="3188970" cy="2535555"/>
          </a:xfrm>
          <a:prstGeom prst="rect">
            <a:avLst/>
          </a:prstGeom>
        </p:spPr>
      </p:pic>
      <p:sp>
        <p:nvSpPr>
          <p:cNvPr id="9" name="Rectangle 2"/>
          <p:cNvSpPr txBox="1"/>
          <p:nvPr/>
        </p:nvSpPr>
        <p:spPr>
          <a:xfrm>
            <a:off x="609704" y="457278"/>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123825" y="1414780"/>
            <a:ext cx="8840470" cy="4986020"/>
          </a:xfrm>
          <a:solidFill>
            <a:schemeClr val="bg1">
              <a:lumMod val="95000"/>
            </a:schemeClr>
          </a:solidFill>
        </p:spPr>
        <p:txBody>
          <a:bodyPr vert="horz" wrap="square" anchor="t"/>
          <a:lstStyle/>
          <a:p>
            <a:pPr marL="0" indent="0" eaLnBrk="1" hangingPunct="1">
              <a:spcBef>
                <a:spcPts val="480"/>
              </a:spcBef>
              <a:spcAft>
                <a:spcPts val="480"/>
              </a:spcAft>
              <a:buClr>
                <a:srgbClr val="002060"/>
              </a:buClr>
              <a:buFont typeface="Wingdings" panose="05000000000000000000" pitchFamily="2" charset="2"/>
              <a:buNone/>
            </a:pPr>
            <a:r>
              <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III. Introduction to Performance of Flagship Products</a:t>
            </a:r>
            <a:endPar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 Introduction of main specifications</a:t>
            </a:r>
            <a:endPar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3.2 Grinding wheel moving type</a:t>
            </a:r>
            <a:endPar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Description of typical structure:</a:t>
            </a:r>
            <a:endPar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sp>
        <p:nvSpPr>
          <p:cNvPr id="4" name="文本框 3"/>
          <p:cNvSpPr txBox="1"/>
          <p:nvPr/>
        </p:nvSpPr>
        <p:spPr>
          <a:xfrm>
            <a:off x="227965" y="2895614"/>
            <a:ext cx="3890722" cy="3323987"/>
          </a:xfrm>
          <a:prstGeom prst="rect">
            <a:avLst/>
          </a:prstGeom>
          <a:noFill/>
        </p:spPr>
        <p:txBody>
          <a:bodyPr wrap="square" rtlCol="0">
            <a:spAutoFit/>
          </a:bodyPr>
          <a:lstStyle/>
          <a:p>
            <a:pPr algn="just"/>
            <a:r>
              <a:rPr lang="zh-CN" altLang="en-US" sz="1400" dirty="0">
                <a:latin typeface="Times New Roman" panose="02020603050405020304" pitchFamily="18" charset="0"/>
                <a:ea typeface="Times New Roman" panose="02020603050405020304"/>
                <a:cs typeface="Times New Roman" panose="02020603050405020304" pitchFamily="18" charset="0"/>
              </a:rPr>
              <a:t>Carriage: manufactured from high-strength, low-stress alloy cast iron, undergoes two annealing processes to eliminate stress. Adopts a "V-flat" guide rail configuration with manually scraped plastic-bonded hydrostatic guide rails, ensuring minimal wear, strong contact rigidity, high load-bearing capacity, low-speed creep-free operation, excellent resistance to overturning, and stable grinding accuracy. The carriage movement is driven by a Siemens 1FT7 AC servo motor, with position measurement controlled by a photoelectric encoder.</a:t>
            </a:r>
            <a:endParaRPr lang="zh-CN" altLang="en-US" sz="1400" dirty="0">
              <a:latin typeface="Times New Roman" panose="02020603050405020304" pitchFamily="18" charset="0"/>
              <a:ea typeface="Times New Roman" panose="02020603050405020304"/>
              <a:cs typeface="Times New Roman" panose="02020603050405020304" pitchFamily="18" charset="0"/>
            </a:endParaRPr>
          </a:p>
          <a:p>
            <a:pPr algn="just"/>
            <a:r>
              <a:rPr lang="zh-CN" altLang="en-US" sz="1400" dirty="0">
                <a:latin typeface="Times New Roman" panose="02020603050405020304" pitchFamily="18" charset="0"/>
                <a:ea typeface="Times New Roman" panose="02020603050405020304"/>
                <a:cs typeface="Times New Roman" panose="02020603050405020304" pitchFamily="18" charset="0"/>
              </a:rPr>
              <a:t>Special function configuration: the carriage is driven by double reduction gearbox or ball screw; the carriage moves at high speed; hydraulic telescopic pedal, etc.</a:t>
            </a:r>
            <a:endParaRPr lang="zh-CN" altLang="en-US" sz="1400" dirty="0">
              <a:latin typeface="Times New Roman" panose="02020603050405020304" pitchFamily="18" charset="0"/>
              <a:ea typeface="Times New Roman" panose="02020603050405020304"/>
              <a:cs typeface="Times New Roman" panose="02020603050405020304" pitchFamily="18" charset="0"/>
            </a:endParaRPr>
          </a:p>
        </p:txBody>
      </p:sp>
      <p:graphicFrame>
        <p:nvGraphicFramePr>
          <p:cNvPr id="3" name="对象 9"/>
          <p:cNvGraphicFramePr>
            <a:graphicFrameLocks noChangeAspect="1"/>
          </p:cNvGraphicFramePr>
          <p:nvPr/>
        </p:nvGraphicFramePr>
        <p:xfrm>
          <a:off x="4389755" y="3350260"/>
          <a:ext cx="4527550" cy="2787015"/>
        </p:xfrm>
        <a:graphic>
          <a:graphicData uri="http://schemas.openxmlformats.org/presentationml/2006/ole">
            <mc:AlternateContent xmlns:mc="http://schemas.openxmlformats.org/markup-compatibility/2006">
              <mc:Choice xmlns:v="urn:schemas-microsoft-com:vml" Requires="v">
                <p:oleObj spid="_x0000_s5" name="" r:id="rId2" imgW="35500310" imgH="21210270" progId="SolidEdge.DraftDocument">
                  <p:embed/>
                </p:oleObj>
              </mc:Choice>
              <mc:Fallback>
                <p:oleObj name="" r:id="rId2" imgW="35500310" imgH="21210270" progId="SolidEdge.DraftDocument">
                  <p:embed/>
                  <p:pic>
                    <p:nvPicPr>
                      <p:cNvPr id="0" name="OLE substitute image"/>
                      <p:cNvPicPr/>
                      <p:nvPr/>
                    </p:nvPicPr>
                    <p:blipFill>
                      <a:blip r:embed="rId3"/>
                      <a:srcRect l="-955" r="3819"/>
                      <a:stretch>
                        <a:fillRect/>
                      </a:stretch>
                    </p:blipFill>
                    <p:spPr>
                      <a:xfrm>
                        <a:off x="4389755" y="3350260"/>
                        <a:ext cx="4527550" cy="2787015"/>
                      </a:xfrm>
                      <a:prstGeom prst="rect">
                        <a:avLst/>
                      </a:prstGeom>
                      <a:noFill/>
                      <a:ln w="38100">
                        <a:noFill/>
                        <a:miter/>
                      </a:ln>
                    </p:spPr>
                  </p:pic>
                </p:oleObj>
              </mc:Fallback>
            </mc:AlternateContent>
          </a:graphicData>
        </a:graphic>
      </p:graphicFrame>
      <p:sp>
        <p:nvSpPr>
          <p:cNvPr id="8" name="Rectangle 2"/>
          <p:cNvSpPr txBox="1"/>
          <p:nvPr/>
        </p:nvSpPr>
        <p:spPr>
          <a:xfrm>
            <a:off x="609704" y="457278"/>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567055" y="3851910"/>
            <a:ext cx="3358515" cy="2784475"/>
          </a:xfrm>
          <a:prstGeom prst="rect">
            <a:avLst/>
          </a:prstGeom>
        </p:spPr>
      </p:pic>
      <p:pic>
        <p:nvPicPr>
          <p:cNvPr id="4" name="图片 3"/>
          <p:cNvPicPr>
            <a:picLocks noChangeAspect="1"/>
          </p:cNvPicPr>
          <p:nvPr/>
        </p:nvPicPr>
        <p:blipFill>
          <a:blip r:embed="rId2"/>
          <a:stretch>
            <a:fillRect/>
          </a:stretch>
        </p:blipFill>
        <p:spPr>
          <a:xfrm>
            <a:off x="5118735" y="1591945"/>
            <a:ext cx="3260090" cy="2653665"/>
          </a:xfrm>
          <a:prstGeom prst="rect">
            <a:avLst/>
          </a:prstGeom>
        </p:spPr>
      </p:pic>
      <p:sp>
        <p:nvSpPr>
          <p:cNvPr id="14341" name="Rectangle 3"/>
          <p:cNvSpPr txBox="1"/>
          <p:nvPr/>
        </p:nvSpPr>
        <p:spPr>
          <a:xfrm>
            <a:off x="227965" y="1042670"/>
            <a:ext cx="8397875" cy="5593715"/>
          </a:xfrm>
          <a:prstGeom prst="rect">
            <a:avLst/>
          </a:prstGeom>
          <a:noFill/>
          <a:ln w="9525">
            <a:noFill/>
          </a:ln>
        </p:spPr>
        <p:txBody>
          <a:bodyPr/>
          <a:lstStyle/>
          <a:p>
            <a:pPr marL="342900" indent="-342900" algn="just" eaLnBrk="1" hangingPunct="1">
              <a:lnSpc>
                <a:spcPct val="80000"/>
              </a:lnSpc>
              <a:spcBef>
                <a:spcPct val="20000"/>
              </a:spcBef>
              <a:buClr>
                <a:schemeClr val="tx2"/>
              </a:buClr>
              <a:buSzPct val="50000"/>
            </a:pPr>
            <a:endParaRPr lang="en-US" altLang="zh-CN" sz="2000" dirty="0">
              <a:latin typeface="Times New Roman" panose="02020603050405020304" pitchFamily="18" charset="0"/>
              <a:cs typeface="Times New Roman" panose="02020603050405020304" pitchFamily="18" charset="0"/>
              <a:sym typeface="+mn-ea"/>
            </a:endParaRPr>
          </a:p>
          <a:p>
            <a:pPr marL="342900" indent="-342900" algn="just" eaLnBrk="1" hangingPunct="1">
              <a:lnSpc>
                <a:spcPct val="64000"/>
              </a:lnSpc>
              <a:spcBef>
                <a:spcPts val="480"/>
              </a:spcBef>
              <a:spcAft>
                <a:spcPts val="480"/>
              </a:spcAft>
              <a:buClr>
                <a:schemeClr val="tx2"/>
              </a:buClr>
              <a:buSzPct val="50000"/>
            </a:pPr>
            <a:r>
              <a:rPr lang="zh-CN" altLang="en-US" sz="2000" b="1" dirty="0">
                <a:latin typeface="Times New Roman" panose="02020603050405020304" pitchFamily="18" charset="0"/>
                <a:ea typeface="Times New Roman" panose="02020603050405020304"/>
                <a:cs typeface="Times New Roman" panose="02020603050405020304" pitchFamily="18" charset="0"/>
                <a:sym typeface="+mn-ea"/>
              </a:rPr>
              <a:t>I. Company Overview</a:t>
            </a:r>
            <a:endParaRPr lang="zh-CN" altLang="en-US" sz="2000" b="1" dirty="0">
              <a:latin typeface="Times New Roman" panose="02020603050405020304" pitchFamily="18" charset="0"/>
              <a:ea typeface="Times New Roman" panose="02020603050405020304"/>
              <a:cs typeface="Times New Roman" panose="02020603050405020304" pitchFamily="18" charset="0"/>
              <a:sym typeface="+mn-ea"/>
            </a:endParaRPr>
          </a:p>
          <a:p>
            <a:pPr marL="198120" algn="just" eaLnBrk="1" hangingPunct="1">
              <a:lnSpc>
                <a:spcPct val="120000"/>
              </a:lnSpc>
              <a:spcBef>
                <a:spcPct val="0"/>
              </a:spcBef>
              <a:buClr>
                <a:schemeClr val="tx2"/>
              </a:buClr>
              <a:buSzPct val="50000"/>
            </a:pPr>
            <a:r>
              <a:rPr lang="en-US" altLang="zh-CN" sz="2000" dirty="0">
                <a:latin typeface="Times New Roman" panose="02020603050405020304" pitchFamily="18" charset="0"/>
                <a:ea typeface="Times New Roman" panose="02020603050405020304"/>
                <a:cs typeface="Times New Roman" panose="02020603050405020304" pitchFamily="18" charset="0"/>
                <a:sym typeface="+mn-ea"/>
              </a:rPr>
              <a:t>2. Shaping stage (1965~1990)</a:t>
            </a:r>
            <a:endParaRPr lang="en-US" altLang="zh-CN" sz="2000" dirty="0">
              <a:latin typeface="Times New Roman" panose="02020603050405020304" pitchFamily="18" charset="0"/>
              <a:ea typeface="Times New Roman" panose="02020603050405020304"/>
              <a:cs typeface="Times New Roman" panose="02020603050405020304" pitchFamily="18" charset="0"/>
              <a:sym typeface="+mn-ea"/>
            </a:endParaRPr>
          </a:p>
          <a:p>
            <a:pPr marL="198120" algn="just" eaLnBrk="1" hangingPunct="1">
              <a:lnSpc>
                <a:spcPct val="120000"/>
              </a:lnSpc>
              <a:buClr>
                <a:schemeClr val="tx2"/>
              </a:buClr>
              <a:buSzPct val="50000"/>
            </a:pPr>
            <a:r>
              <a:rPr lang="en-US" altLang="zh-CN" sz="2000" dirty="0">
                <a:latin typeface="Times New Roman" panose="02020603050405020304" pitchFamily="18" charset="0"/>
                <a:cs typeface="Times New Roman" panose="02020603050405020304" pitchFamily="18" charset="0"/>
              </a:rPr>
              <a:t>In 1965, during the third-line construction period, Wuxi Machine Tool Factory moved the personnel, equipment and technology of the </a:t>
            </a:r>
            <a:r>
              <a:rPr lang="en-US" altLang="zh-CN" sz="2000" dirty="0" err="1">
                <a:latin typeface="Times New Roman" panose="02020603050405020304" pitchFamily="18" charset="0"/>
                <a:cs typeface="Times New Roman" panose="02020603050405020304" pitchFamily="18" charset="0"/>
              </a:rPr>
              <a:t>centerless</a:t>
            </a:r>
            <a:r>
              <a:rPr lang="en-US" altLang="zh-CN" sz="2000" dirty="0">
                <a:latin typeface="Times New Roman" panose="02020603050405020304" pitchFamily="18" charset="0"/>
                <a:cs typeface="Times New Roman" panose="02020603050405020304" pitchFamily="18" charset="0"/>
              </a:rPr>
              <a:t> grinding machine production line, and merged with the enterprise to establish </a:t>
            </a:r>
            <a:r>
              <a:rPr lang="en-US" altLang="zh-CN" sz="2000" dirty="0" err="1">
                <a:latin typeface="Times New Roman" panose="02020603050405020304" pitchFamily="18" charset="0"/>
                <a:cs typeface="Times New Roman" panose="02020603050405020304" pitchFamily="18" charset="0"/>
              </a:rPr>
              <a:t>Xianfeng</a:t>
            </a:r>
            <a:r>
              <a:rPr lang="en-US" altLang="zh-CN" sz="2000" dirty="0">
                <a:latin typeface="Times New Roman" panose="02020603050405020304" pitchFamily="18" charset="0"/>
                <a:cs typeface="Times New Roman" panose="02020603050405020304" pitchFamily="18" charset="0"/>
              </a:rPr>
              <a:t> Machine Tool Factory. The enterprise formally moved on the track of benign development, and gradually took shape after various challenges and setbacks. </a:t>
            </a:r>
            <a:r>
              <a:rPr lang="zh-CN" altLang="en-US" sz="2000" dirty="0">
                <a:latin typeface="Times New Roman" panose="02020603050405020304" pitchFamily="18" charset="0"/>
                <a:cs typeface="Times New Roman" panose="02020603050405020304" pitchFamily="18" charset="0"/>
              </a:rPr>
              <a:t>              </a:t>
            </a:r>
            <a:endParaRPr lang="zh-CN" altLang="en-US" sz="2000" b="1" dirty="0">
              <a:latin typeface="Times New Roman" panose="02020603050405020304" pitchFamily="18" charset="0"/>
              <a:cs typeface="Times New Roman" panose="02020603050405020304" pitchFamily="18" charset="0"/>
            </a:endParaRPr>
          </a:p>
          <a:p>
            <a:pPr marL="342900" indent="-342900" algn="just" eaLnBrk="1" hangingPunct="1">
              <a:lnSpc>
                <a:spcPct val="64000"/>
              </a:lnSpc>
              <a:spcBef>
                <a:spcPct val="16000"/>
              </a:spcBef>
              <a:buClr>
                <a:schemeClr val="tx2"/>
              </a:buClr>
              <a:buSzPct val="50000"/>
            </a:pPr>
            <a:endParaRPr lang="zh-CN" altLang="en-US" sz="2400" b="1" dirty="0">
              <a:latin typeface="Times New Roman" panose="02020603050405020304" pitchFamily="18" charset="0"/>
              <a:cs typeface="Times New Roman" panose="02020603050405020304" pitchFamily="18" charset="0"/>
            </a:endParaRPr>
          </a:p>
        </p:txBody>
      </p:sp>
      <p:sp>
        <p:nvSpPr>
          <p:cNvPr id="14338" name="Rectangle 2"/>
          <p:cNvSpPr>
            <a:spLocks noGrp="1"/>
          </p:cNvSpPr>
          <p:nvPr>
            <p:ph type="title"/>
          </p:nvPr>
        </p:nvSpPr>
        <p:spPr>
          <a:xfrm>
            <a:off x="608839" y="155575"/>
            <a:ext cx="8763635" cy="800735"/>
          </a:xfrm>
        </p:spPr>
        <p:txBody>
          <a:bodyPr vert="horz" wrap="square" anchor="ctr"/>
          <a:lstStyle/>
          <a:p>
            <a:pPr marL="147955" algn="l" eaLnBrk="1" hangingPunct="1"/>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ea typeface="Times New Roman" panose="02020603050405020304"/>
              <a:cs typeface="Times New Roman" panose="02020603050405020304" pitchFamily="18" charset="0"/>
            </a:endParaRPr>
          </a:p>
        </p:txBody>
      </p:sp>
      <p:sp>
        <p:nvSpPr>
          <p:cNvPr id="14339" name="灯片编号占位符 5"/>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ahoma" panose="020B0604030504040204" pitchFamily="2" charset="0"/>
              </a:rPr>
            </a:fld>
            <a:endParaRPr lang="zh-CN" altLang="en-US" sz="1100">
              <a:solidFill>
                <a:srgbClr val="636363"/>
              </a:solidFill>
              <a:latin typeface="Tahoma" panose="020B0604030504040204" pitchFamily="2" charset="0"/>
            </a:endParaRPr>
          </a:p>
        </p:txBody>
      </p:sp>
      <p:pic>
        <p:nvPicPr>
          <p:cNvPr id="3" name="图片 -2147482624" descr="险峰标志-1"/>
          <p:cNvPicPr>
            <a:picLocks noChangeAspect="1"/>
          </p:cNvPicPr>
          <p:nvPr/>
        </p:nvPicPr>
        <p:blipFill>
          <a:blip r:embed="rId3"/>
          <a:srcRect l="7938" r="23813" b="30956"/>
          <a:stretch>
            <a:fillRect/>
          </a:stretch>
        </p:blipFill>
        <p:spPr>
          <a:xfrm>
            <a:off x="124460" y="155575"/>
            <a:ext cx="650875" cy="511175"/>
          </a:xfrm>
          <a:prstGeom prst="rect">
            <a:avLst/>
          </a:prstGeom>
          <a:noFill/>
          <a:ln w="9525">
            <a:noFill/>
          </a:ln>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123825" y="1414780"/>
            <a:ext cx="8840470" cy="4986020"/>
          </a:xfrm>
          <a:solidFill>
            <a:schemeClr val="bg1">
              <a:lumMod val="95000"/>
            </a:schemeClr>
          </a:solidFill>
        </p:spPr>
        <p:txBody>
          <a:bodyPr vert="horz" wrap="square" anchor="t"/>
          <a:lstStyle/>
          <a:p>
            <a:pPr marL="0" indent="0" eaLnBrk="1" hangingPunct="1">
              <a:spcBef>
                <a:spcPts val="480"/>
              </a:spcBef>
              <a:spcAft>
                <a:spcPts val="480"/>
              </a:spcAft>
              <a:buClr>
                <a:srgbClr val="002060"/>
              </a:buClr>
              <a:buFont typeface="Wingdings" panose="05000000000000000000" pitchFamily="2" charset="2"/>
              <a:buNone/>
            </a:pPr>
            <a:r>
              <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III. Introduction to Performance of Flagship Products</a:t>
            </a:r>
            <a:endPar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 Introduction of main specifications</a:t>
            </a:r>
            <a:endPar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3.2 Grinding wheel moving type</a:t>
            </a:r>
            <a:endPar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Description of typical structure:</a:t>
            </a:r>
            <a:endPar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sp>
        <p:nvSpPr>
          <p:cNvPr id="4" name="文本框 3"/>
          <p:cNvSpPr txBox="1"/>
          <p:nvPr/>
        </p:nvSpPr>
        <p:spPr>
          <a:xfrm>
            <a:off x="207010" y="2895614"/>
            <a:ext cx="4141162" cy="3785652"/>
          </a:xfrm>
          <a:prstGeom prst="rect">
            <a:avLst/>
          </a:prstGeom>
          <a:noFill/>
        </p:spPr>
        <p:txBody>
          <a:bodyPr wrap="square" rtlCol="0">
            <a:spAutoFit/>
          </a:bodyPr>
          <a:lstStyle/>
          <a:p>
            <a:pPr algn="just"/>
            <a:r>
              <a:rPr sz="1600" dirty="0">
                <a:latin typeface="Times New Roman" panose="02020603050405020304" pitchFamily="18" charset="0"/>
                <a:ea typeface="Times New Roman" panose="02020603050405020304"/>
                <a:cs typeface="Times New Roman" panose="02020603050405020304" pitchFamily="18" charset="0"/>
              </a:rPr>
              <a:t>Grinding frame: the transverse feed guide rail adopts "V-flat" combined plastic hydrostatic guide rail, manual scraping, good anti-vibration and anti-subversion performance. It adopts SIEMENS AC servo motor, low back clearance planetary reducer imported from Germany and precision ball screw transmission, realizing </a:t>
            </a:r>
            <a:r>
              <a:rPr sz="1600" dirty="0" err="1">
                <a:latin typeface="Times New Roman" panose="02020603050405020304" pitchFamily="18" charset="0"/>
                <a:ea typeface="Times New Roman" panose="02020603050405020304"/>
                <a:cs typeface="Times New Roman" panose="02020603050405020304" pitchFamily="18" charset="0"/>
              </a:rPr>
              <a:t>stepless</a:t>
            </a:r>
            <a:r>
              <a:rPr sz="1600" dirty="0">
                <a:latin typeface="Times New Roman" panose="02020603050405020304" pitchFamily="18" charset="0"/>
                <a:ea typeface="Times New Roman" panose="02020603050405020304"/>
                <a:cs typeface="Times New Roman" panose="02020603050405020304" pitchFamily="18" charset="0"/>
              </a:rPr>
              <a:t> speed regulation of transverse feed of the grinding frame, with good feeding precision and high sensitivity. The feeding position ring of the grinding frame is controlled by the German </a:t>
            </a:r>
            <a:r>
              <a:rPr sz="1600" dirty="0" err="1">
                <a:latin typeface="Times New Roman" panose="02020603050405020304" pitchFamily="18" charset="0"/>
                <a:ea typeface="Times New Roman" panose="02020603050405020304"/>
                <a:cs typeface="Times New Roman" panose="02020603050405020304" pitchFamily="18" charset="0"/>
              </a:rPr>
              <a:t>HEIDENHAIN</a:t>
            </a:r>
            <a:r>
              <a:rPr sz="1600" dirty="0">
                <a:latin typeface="Times New Roman" panose="02020603050405020304" pitchFamily="18" charset="0"/>
                <a:ea typeface="Times New Roman" panose="02020603050405020304"/>
                <a:cs typeface="Times New Roman" panose="02020603050405020304" pitchFamily="18" charset="0"/>
              </a:rPr>
              <a:t> linear grating, with accurate position and full closed-loop control. The feeding precision ≤</a:t>
            </a:r>
            <a:r>
              <a:rPr sz="1600" dirty="0" err="1">
                <a:latin typeface="Times New Roman" panose="02020603050405020304" pitchFamily="18" charset="0"/>
                <a:ea typeface="Times New Roman" panose="02020603050405020304"/>
                <a:cs typeface="Times New Roman" panose="02020603050405020304" pitchFamily="18" charset="0"/>
              </a:rPr>
              <a:t>0.001mm</a:t>
            </a:r>
            <a:r>
              <a:rPr sz="1600" dirty="0">
                <a:latin typeface="Times New Roman" panose="02020603050405020304" pitchFamily="18" charset="0"/>
                <a:ea typeface="Times New Roman" panose="02020603050405020304"/>
                <a:cs typeface="Times New Roman" panose="02020603050405020304" pitchFamily="18" charset="0"/>
              </a:rPr>
              <a:t>, and the maximum end feed amount is 0.05-</a:t>
            </a:r>
            <a:r>
              <a:rPr sz="1600" dirty="0" err="1">
                <a:latin typeface="Times New Roman" panose="02020603050405020304" pitchFamily="18" charset="0"/>
                <a:ea typeface="Times New Roman" panose="02020603050405020304"/>
                <a:cs typeface="Times New Roman" panose="02020603050405020304" pitchFamily="18" charset="0"/>
              </a:rPr>
              <a:t>0.09mm</a:t>
            </a:r>
            <a:r>
              <a:rPr sz="1600" dirty="0">
                <a:latin typeface="Times New Roman" panose="02020603050405020304" pitchFamily="18" charset="0"/>
                <a:ea typeface="Times New Roman" panose="02020603050405020304"/>
                <a:cs typeface="Times New Roman" panose="02020603050405020304" pitchFamily="18" charset="0"/>
              </a:rPr>
              <a:t>.</a:t>
            </a:r>
            <a:endParaRPr sz="1600" dirty="0">
              <a:latin typeface="Times New Roman" panose="02020603050405020304" pitchFamily="18" charset="0"/>
              <a:ea typeface="Times New Roman" panose="02020603050405020304"/>
              <a:cs typeface="Times New Roman" panose="02020603050405020304" pitchFamily="18" charset="0"/>
            </a:endParaRPr>
          </a:p>
        </p:txBody>
      </p:sp>
      <p:pic>
        <p:nvPicPr>
          <p:cNvPr id="5" name="图片 4"/>
          <p:cNvPicPr>
            <a:picLocks noChangeAspect="1"/>
          </p:cNvPicPr>
          <p:nvPr/>
        </p:nvPicPr>
        <p:blipFill>
          <a:blip r:embed="rId2"/>
          <a:srcRect l="8037" t="-108" r="5347" b="108"/>
          <a:stretch>
            <a:fillRect/>
          </a:stretch>
        </p:blipFill>
        <p:spPr>
          <a:xfrm>
            <a:off x="4518025" y="3093085"/>
            <a:ext cx="4406265" cy="3083560"/>
          </a:xfrm>
          <a:prstGeom prst="rect">
            <a:avLst/>
          </a:prstGeom>
        </p:spPr>
      </p:pic>
      <p:sp>
        <p:nvSpPr>
          <p:cNvPr id="8" name="Rectangle 2"/>
          <p:cNvSpPr txBox="1"/>
          <p:nvPr/>
        </p:nvSpPr>
        <p:spPr>
          <a:xfrm>
            <a:off x="609704" y="457278"/>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123825" y="1414780"/>
            <a:ext cx="8840470" cy="4986020"/>
          </a:xfrm>
          <a:solidFill>
            <a:schemeClr val="bg1">
              <a:lumMod val="95000"/>
            </a:schemeClr>
          </a:solidFill>
        </p:spPr>
        <p:txBody>
          <a:bodyPr vert="horz" wrap="square" anchor="t"/>
          <a:lstStyle/>
          <a:p>
            <a:pPr marL="0" indent="0" eaLnBrk="1" hangingPunct="1">
              <a:spcBef>
                <a:spcPts val="480"/>
              </a:spcBef>
              <a:spcAft>
                <a:spcPts val="480"/>
              </a:spcAft>
              <a:buClr>
                <a:srgbClr val="002060"/>
              </a:buClr>
              <a:buFont typeface="Wingdings" panose="05000000000000000000" pitchFamily="2" charset="2"/>
              <a:buNone/>
            </a:pPr>
            <a:r>
              <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III. Introduction to Performance of Flagship Products</a:t>
            </a:r>
            <a:endPar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 Introduction of main specifications</a:t>
            </a:r>
            <a:endPar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3.2 Grinding wheel moving type</a:t>
            </a:r>
            <a:endPar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Description of typical structure:</a:t>
            </a:r>
            <a:endPar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sp>
        <p:nvSpPr>
          <p:cNvPr id="4" name="文本框 3"/>
          <p:cNvSpPr txBox="1"/>
          <p:nvPr/>
        </p:nvSpPr>
        <p:spPr>
          <a:xfrm>
            <a:off x="255905" y="2895614"/>
            <a:ext cx="4010221" cy="3323987"/>
          </a:xfrm>
          <a:prstGeom prst="rect">
            <a:avLst/>
          </a:prstGeom>
          <a:noFill/>
        </p:spPr>
        <p:txBody>
          <a:bodyPr wrap="square" rtlCol="0">
            <a:spAutoFit/>
          </a:bodyPr>
          <a:lstStyle/>
          <a:p>
            <a:pPr algn="just"/>
            <a:r>
              <a:rPr sz="1400" dirty="0">
                <a:latin typeface="Times New Roman" panose="02020603050405020304" pitchFamily="18" charset="0"/>
                <a:ea typeface="Times New Roman" panose="02020603050405020304"/>
                <a:cs typeface="Times New Roman" panose="02020603050405020304" pitchFamily="18" charset="0"/>
              </a:rPr>
              <a:t>Grinding wheel spindle: It is composed of eccentric sleeve, spindle, hydrostatic regulator, unloading belt pulley, grinding wheel chuck disc, dynamic balance instrument, etc. Utilizing an integral hydrostatic-hydrodynamic bearing structure, offering high rotational precision, load-bearing capacity, and vibration resistance, meeting the requirements for rough grinding, precision grinding, and polishing. The grinding wheel spindle system are installed in a high-rigidity eccentric sleeve, which is supported by a hydrostatic chamber at the front end of the grinder housing. It is driven by a Siemens </a:t>
            </a:r>
            <a:r>
              <a:rPr sz="1400" dirty="0" err="1">
                <a:latin typeface="Times New Roman" panose="02020603050405020304" pitchFamily="18" charset="0"/>
                <a:ea typeface="Times New Roman" panose="02020603050405020304"/>
                <a:cs typeface="Times New Roman" panose="02020603050405020304" pitchFamily="18" charset="0"/>
              </a:rPr>
              <a:t>1PH8</a:t>
            </a:r>
            <a:r>
              <a:rPr sz="1400" dirty="0">
                <a:latin typeface="Times New Roman" panose="02020603050405020304" pitchFamily="18" charset="0"/>
                <a:ea typeface="Times New Roman" panose="02020603050405020304"/>
                <a:cs typeface="Times New Roman" panose="02020603050405020304" pitchFamily="18" charset="0"/>
              </a:rPr>
              <a:t>/</a:t>
            </a:r>
            <a:r>
              <a:rPr sz="1400" dirty="0" err="1">
                <a:latin typeface="Times New Roman" panose="02020603050405020304" pitchFamily="18" charset="0"/>
                <a:ea typeface="Times New Roman" panose="02020603050405020304"/>
                <a:cs typeface="Times New Roman" panose="02020603050405020304" pitchFamily="18" charset="0"/>
              </a:rPr>
              <a:t>S120</a:t>
            </a:r>
            <a:r>
              <a:rPr sz="1400" dirty="0">
                <a:latin typeface="Times New Roman" panose="02020603050405020304" pitchFamily="18" charset="0"/>
                <a:ea typeface="Times New Roman" panose="02020603050405020304"/>
                <a:cs typeface="Times New Roman" panose="02020603050405020304" pitchFamily="18" charset="0"/>
              </a:rPr>
              <a:t> AC spindle motor via a narrow V-belt (</a:t>
            </a:r>
            <a:r>
              <a:rPr sz="1400" dirty="0" err="1">
                <a:latin typeface="Times New Roman" panose="02020603050405020304" pitchFamily="18" charset="0"/>
                <a:ea typeface="Times New Roman" panose="02020603050405020304"/>
                <a:cs typeface="Times New Roman" panose="02020603050405020304" pitchFamily="18" charset="0"/>
              </a:rPr>
              <a:t>OPET</a:t>
            </a:r>
            <a:r>
              <a:rPr sz="1400" dirty="0">
                <a:latin typeface="Times New Roman" panose="02020603050405020304" pitchFamily="18" charset="0"/>
                <a:ea typeface="Times New Roman" panose="02020603050405020304"/>
                <a:cs typeface="Times New Roman" panose="02020603050405020304" pitchFamily="18" charset="0"/>
              </a:rPr>
              <a:t>) for continuous rotation. The grinding wheel spindle is equipped with an automatic balancing device.</a:t>
            </a:r>
            <a:endParaRPr sz="1400" dirty="0">
              <a:latin typeface="Times New Roman" panose="02020603050405020304" pitchFamily="18" charset="0"/>
              <a:ea typeface="Times New Roman" panose="02020603050405020304"/>
              <a:cs typeface="Times New Roman" panose="02020603050405020304" pitchFamily="18" charset="0"/>
            </a:endParaRPr>
          </a:p>
        </p:txBody>
      </p:sp>
      <p:pic>
        <p:nvPicPr>
          <p:cNvPr id="6" name="图片 5"/>
          <p:cNvPicPr>
            <a:picLocks noChangeAspect="1"/>
          </p:cNvPicPr>
          <p:nvPr/>
        </p:nvPicPr>
        <p:blipFill>
          <a:blip r:embed="rId2"/>
          <a:srcRect t="12672" r="6996" b="9417"/>
          <a:stretch>
            <a:fillRect/>
          </a:stretch>
        </p:blipFill>
        <p:spPr>
          <a:xfrm>
            <a:off x="4262120" y="3485515"/>
            <a:ext cx="4702175" cy="2430780"/>
          </a:xfrm>
          <a:prstGeom prst="rect">
            <a:avLst/>
          </a:prstGeom>
        </p:spPr>
      </p:pic>
      <p:sp>
        <p:nvSpPr>
          <p:cNvPr id="8" name="Rectangle 2"/>
          <p:cNvSpPr txBox="1"/>
          <p:nvPr/>
        </p:nvSpPr>
        <p:spPr>
          <a:xfrm>
            <a:off x="609704" y="457278"/>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123825" y="1414780"/>
            <a:ext cx="8840470" cy="5375275"/>
          </a:xfrm>
          <a:solidFill>
            <a:schemeClr val="bg1">
              <a:lumMod val="95000"/>
            </a:schemeClr>
          </a:solidFill>
        </p:spPr>
        <p:txBody>
          <a:bodyPr vert="horz" wrap="square" anchor="t"/>
          <a:lstStyle/>
          <a:p>
            <a:pPr marL="0" indent="0" eaLnBrk="1" hangingPunct="1">
              <a:spcBef>
                <a:spcPts val="480"/>
              </a:spcBef>
              <a:spcAft>
                <a:spcPts val="480"/>
              </a:spcAft>
              <a:buClr>
                <a:srgbClr val="002060"/>
              </a:buClr>
              <a:buFont typeface="Wingdings" panose="05000000000000000000" pitchFamily="2" charset="2"/>
              <a:buNone/>
            </a:pPr>
            <a:r>
              <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rPr>
              <a:t>III. Introduction to Performance of Flagship Products</a:t>
            </a:r>
            <a:endPar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endParaRPr>
          </a:p>
          <a:p>
            <a:pPr marL="0" indent="0" eaLnBrk="1" hangingPunct="1">
              <a:buClr>
                <a:srgbClr val="002060"/>
              </a:buClr>
              <a:buFont typeface="Wingdings" panose="05000000000000000000" pitchFamily="2" charset="2"/>
              <a:buNone/>
            </a:pPr>
            <a:r>
              <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 Introduction of main specifications</a:t>
            </a:r>
            <a:endPar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3.2. Grinding wheel moving type roll grinder</a:t>
            </a:r>
            <a:endPar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Description of typical structure:</a:t>
            </a:r>
            <a:endPar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sp>
        <p:nvSpPr>
          <p:cNvPr id="4" name="文本框 3"/>
          <p:cNvSpPr txBox="1"/>
          <p:nvPr/>
        </p:nvSpPr>
        <p:spPr>
          <a:xfrm>
            <a:off x="269875" y="2895614"/>
            <a:ext cx="4308334" cy="3754874"/>
          </a:xfrm>
          <a:prstGeom prst="rect">
            <a:avLst/>
          </a:prstGeom>
          <a:noFill/>
        </p:spPr>
        <p:txBody>
          <a:bodyPr wrap="square" rtlCol="0">
            <a:spAutoFit/>
          </a:bodyPr>
          <a:lstStyle/>
          <a:p>
            <a:pPr algn="just"/>
            <a:r>
              <a:rPr sz="1400" dirty="0">
                <a:latin typeface="Times New Roman" panose="02020603050405020304" pitchFamily="18" charset="0"/>
                <a:ea typeface="Times New Roman" panose="02020603050405020304"/>
                <a:cs typeface="Times New Roman" panose="02020603050405020304" pitchFamily="18" charset="0"/>
              </a:rPr>
              <a:t>Curve grinding mechanism: installed inside the grinding frame, adopting high-precision rotary hydrostatic eccentric sleeve structure. The rotation of eccentric sleeve is driven by German Siemens AC servo motor through German ATLANTA speed reducer to rotate the precision ball screw installed vertically, the nut is driven to move up and down along the ball screw, and the swing rod is driven to drive the eccentric sleeve to rotate at a small angle, so that the grinding wheel can approach or retreat from the </a:t>
            </a:r>
            <a:r>
              <a:rPr sz="1400" dirty="0" err="1">
                <a:latin typeface="Times New Roman" panose="02020603050405020304" pitchFamily="18" charset="0"/>
                <a:ea typeface="Times New Roman" panose="02020603050405020304"/>
                <a:cs typeface="Times New Roman" panose="02020603050405020304" pitchFamily="18" charset="0"/>
              </a:rPr>
              <a:t>workpiece</a:t>
            </a:r>
            <a:r>
              <a:rPr sz="1400" dirty="0">
                <a:latin typeface="Times New Roman" panose="02020603050405020304" pitchFamily="18" charset="0"/>
                <a:ea typeface="Times New Roman" panose="02020603050405020304"/>
                <a:cs typeface="Times New Roman" panose="02020603050405020304" pitchFamily="18" charset="0"/>
              </a:rPr>
              <a:t>, and the grinding wheel is linked with the Z-axis to realize arbitrary curve grinding, up to the 12th power, with a maximum grinding depth of 1.5mm (on the radius). The swing rod is provided with a hydraulic energy storage type power-off protection oil cylinder, which realizes that the grinding wheel automatically retreats by </a:t>
            </a:r>
            <a:r>
              <a:rPr sz="1400" dirty="0" err="1">
                <a:latin typeface="Times New Roman" panose="02020603050405020304" pitchFamily="18" charset="0"/>
                <a:ea typeface="Times New Roman" panose="02020603050405020304"/>
                <a:cs typeface="Times New Roman" panose="02020603050405020304" pitchFamily="18" charset="0"/>
              </a:rPr>
              <a:t>1mm</a:t>
            </a:r>
            <a:r>
              <a:rPr sz="1400" dirty="0">
                <a:latin typeface="Times New Roman" panose="02020603050405020304" pitchFamily="18" charset="0"/>
                <a:ea typeface="Times New Roman" panose="02020603050405020304"/>
                <a:cs typeface="Times New Roman" panose="02020603050405020304" pitchFamily="18" charset="0"/>
              </a:rPr>
              <a:t> when the power is cut off, and plays a role of safety protection.</a:t>
            </a:r>
            <a:endParaRPr sz="1400" dirty="0">
              <a:latin typeface="Times New Roman" panose="02020603050405020304" pitchFamily="18" charset="0"/>
              <a:ea typeface="Times New Roman" panose="02020603050405020304"/>
              <a:cs typeface="Times New Roman" panose="02020603050405020304" pitchFamily="18" charset="0"/>
            </a:endParaRPr>
          </a:p>
        </p:txBody>
      </p:sp>
      <p:pic>
        <p:nvPicPr>
          <p:cNvPr id="5" name="图片 4"/>
          <p:cNvPicPr>
            <a:picLocks noChangeAspect="1"/>
          </p:cNvPicPr>
          <p:nvPr/>
        </p:nvPicPr>
        <p:blipFill>
          <a:blip r:embed="rId2"/>
          <a:srcRect l="16024" r="14403" b="2810"/>
          <a:stretch>
            <a:fillRect/>
          </a:stretch>
        </p:blipFill>
        <p:spPr>
          <a:xfrm>
            <a:off x="4928870" y="3204210"/>
            <a:ext cx="3876675" cy="3267075"/>
          </a:xfrm>
          <a:prstGeom prst="rect">
            <a:avLst/>
          </a:prstGeom>
        </p:spPr>
      </p:pic>
      <p:sp>
        <p:nvSpPr>
          <p:cNvPr id="8" name="Rectangle 2"/>
          <p:cNvSpPr txBox="1"/>
          <p:nvPr/>
        </p:nvSpPr>
        <p:spPr>
          <a:xfrm>
            <a:off x="609704" y="457278"/>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123825" y="1414780"/>
            <a:ext cx="8840470" cy="5375275"/>
          </a:xfrm>
          <a:solidFill>
            <a:schemeClr val="bg1">
              <a:lumMod val="95000"/>
            </a:schemeClr>
          </a:solidFill>
        </p:spPr>
        <p:txBody>
          <a:bodyPr vert="horz" wrap="square" anchor="t"/>
          <a:lstStyle/>
          <a:p>
            <a:pPr marL="0" indent="0" eaLnBrk="1" hangingPunct="1">
              <a:spcBef>
                <a:spcPts val="480"/>
              </a:spcBef>
              <a:spcAft>
                <a:spcPts val="480"/>
              </a:spcAft>
              <a:buClr>
                <a:srgbClr val="002060"/>
              </a:buClr>
              <a:buFont typeface="Wingdings" panose="05000000000000000000" pitchFamily="2" charset="2"/>
              <a:buNone/>
            </a:pPr>
            <a:r>
              <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III. Introduction to Performance of Flagship Products</a:t>
            </a:r>
            <a:endPar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 Introduction of main specifications</a:t>
            </a:r>
            <a:endPar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3.2. Grinding wheel moving type roll grinder</a:t>
            </a:r>
            <a:endPar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Description of typical structure:</a:t>
            </a:r>
            <a:endPar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sp>
        <p:nvSpPr>
          <p:cNvPr id="4" name="文本框 3"/>
          <p:cNvSpPr txBox="1"/>
          <p:nvPr/>
        </p:nvSpPr>
        <p:spPr>
          <a:xfrm>
            <a:off x="269875" y="2819416"/>
            <a:ext cx="4308334" cy="3970318"/>
          </a:xfrm>
          <a:prstGeom prst="rect">
            <a:avLst/>
          </a:prstGeom>
          <a:noFill/>
        </p:spPr>
        <p:txBody>
          <a:bodyPr wrap="square" rtlCol="0">
            <a:spAutoFit/>
          </a:bodyPr>
          <a:lstStyle/>
          <a:p>
            <a:pPr algn="just"/>
            <a:r>
              <a:rPr sz="1400" dirty="0">
                <a:latin typeface="Times New Roman" panose="02020603050405020304" pitchFamily="18" charset="0"/>
                <a:ea typeface="Times New Roman" panose="02020603050405020304"/>
                <a:cs typeface="Times New Roman" panose="02020603050405020304" pitchFamily="18" charset="0"/>
              </a:rPr>
              <a:t>Center frame: In order to adapt to different roll necks, each set of center frame is equipped with different specifications supporting feet to the actual dimensions of the </a:t>
            </a:r>
            <a:r>
              <a:rPr sz="1400" dirty="0" err="1">
                <a:latin typeface="Times New Roman" panose="02020603050405020304" pitchFamily="18" charset="0"/>
                <a:ea typeface="Times New Roman" panose="02020603050405020304"/>
                <a:cs typeface="Times New Roman" panose="02020603050405020304" pitchFamily="18" charset="0"/>
              </a:rPr>
              <a:t>workpiece</a:t>
            </a:r>
            <a:r>
              <a:rPr sz="1400" dirty="0">
                <a:latin typeface="Times New Roman" panose="02020603050405020304" pitchFamily="18" charset="0"/>
                <a:ea typeface="Times New Roman" panose="02020603050405020304"/>
                <a:cs typeface="Times New Roman" panose="02020603050405020304" pitchFamily="18" charset="0"/>
              </a:rPr>
              <a:t>, ensuring that the grinding requirements for various roll neck sizes are met. The positions of the horizontal and vertical support blocks are adjusted using screws and sliders separately, and a dedicated supporting feet gauge is utilized to adjust the position.</a:t>
            </a:r>
            <a:endParaRPr sz="1400" dirty="0">
              <a:latin typeface="Times New Roman" panose="02020603050405020304" pitchFamily="18" charset="0"/>
              <a:ea typeface="Times New Roman" panose="02020603050405020304"/>
              <a:cs typeface="Times New Roman" panose="02020603050405020304" pitchFamily="18" charset="0"/>
            </a:endParaRPr>
          </a:p>
          <a:p>
            <a:pPr algn="just"/>
            <a:r>
              <a:rPr sz="1400" dirty="0">
                <a:latin typeface="Times New Roman" panose="02020603050405020304" pitchFamily="18" charset="0"/>
                <a:ea typeface="Times New Roman" panose="02020603050405020304"/>
                <a:cs typeface="Times New Roman" panose="02020603050405020304" pitchFamily="18" charset="0"/>
              </a:rPr>
              <a:t>The supporting feet is cast with </a:t>
            </a:r>
            <a:r>
              <a:rPr sz="1400" dirty="0" err="1">
                <a:latin typeface="Times New Roman" panose="02020603050405020304" pitchFamily="18" charset="0"/>
                <a:ea typeface="Times New Roman" panose="02020603050405020304"/>
                <a:cs typeface="Times New Roman" panose="02020603050405020304" pitchFamily="18" charset="0"/>
              </a:rPr>
              <a:t>babbitt</a:t>
            </a:r>
            <a:r>
              <a:rPr sz="1400" dirty="0">
                <a:latin typeface="Times New Roman" panose="02020603050405020304" pitchFamily="18" charset="0"/>
                <a:ea typeface="Times New Roman" panose="02020603050405020304"/>
                <a:cs typeface="Times New Roman" panose="02020603050405020304" pitchFamily="18" charset="0"/>
              </a:rPr>
              <a:t> alloy, which has the characteristics of good wear resistance and small abrasion to the </a:t>
            </a:r>
            <a:r>
              <a:rPr sz="1400" dirty="0" err="1">
                <a:latin typeface="Times New Roman" panose="02020603050405020304" pitchFamily="18" charset="0"/>
                <a:ea typeface="Times New Roman" panose="02020603050405020304"/>
                <a:cs typeface="Times New Roman" panose="02020603050405020304" pitchFamily="18" charset="0"/>
              </a:rPr>
              <a:t>workpiece</a:t>
            </a:r>
            <a:r>
              <a:rPr sz="1400" dirty="0">
                <a:latin typeface="Times New Roman" panose="02020603050405020304" pitchFamily="18" charset="0"/>
                <a:ea typeface="Times New Roman" panose="02020603050405020304"/>
                <a:cs typeface="Times New Roman" panose="02020603050405020304" pitchFamily="18" charset="0"/>
              </a:rPr>
              <a:t>.</a:t>
            </a:r>
            <a:endParaRPr sz="1400" dirty="0">
              <a:latin typeface="Times New Roman" panose="02020603050405020304" pitchFamily="18" charset="0"/>
              <a:ea typeface="Times New Roman" panose="02020603050405020304"/>
              <a:cs typeface="Times New Roman" panose="02020603050405020304" pitchFamily="18" charset="0"/>
            </a:endParaRPr>
          </a:p>
          <a:p>
            <a:pPr algn="just"/>
            <a:r>
              <a:rPr lang="zh-CN" sz="1400" dirty="0">
                <a:latin typeface="Times New Roman" panose="02020603050405020304" pitchFamily="18" charset="0"/>
                <a:ea typeface="Times New Roman" panose="02020603050405020304"/>
                <a:cs typeface="Times New Roman" panose="02020603050405020304" pitchFamily="18" charset="0"/>
              </a:rPr>
              <a:t>Special selection function: oil-gas lubrication mode of supporting feet to reduce the loss of lubricating oil; moving mode of center frame is electric;</a:t>
            </a:r>
            <a:endParaRPr lang="zh-CN" sz="1400" dirty="0">
              <a:latin typeface="Times New Roman" panose="02020603050405020304" pitchFamily="18" charset="0"/>
              <a:ea typeface="Times New Roman" panose="02020603050405020304"/>
              <a:cs typeface="Times New Roman" panose="02020603050405020304" pitchFamily="18" charset="0"/>
            </a:endParaRPr>
          </a:p>
          <a:p>
            <a:pPr algn="just"/>
            <a:r>
              <a:rPr sz="1400" dirty="0">
                <a:latin typeface="Times New Roman" panose="02020603050405020304" pitchFamily="18" charset="0"/>
                <a:ea typeface="Times New Roman" panose="02020603050405020304"/>
                <a:cs typeface="Times New Roman" panose="02020603050405020304" pitchFamily="18" charset="0"/>
              </a:rPr>
              <a:t>The transverse direction (</a:t>
            </a:r>
            <a:r>
              <a:rPr sz="1400" dirty="0" err="1">
                <a:latin typeface="Times New Roman" panose="02020603050405020304" pitchFamily="18" charset="0"/>
                <a:ea typeface="Times New Roman" panose="02020603050405020304"/>
                <a:cs typeface="Times New Roman" panose="02020603050405020304" pitchFamily="18" charset="0"/>
              </a:rPr>
              <a:t>U1</a:t>
            </a:r>
            <a:r>
              <a:rPr sz="1400" dirty="0">
                <a:latin typeface="Times New Roman" panose="02020603050405020304" pitchFamily="18" charset="0"/>
                <a:ea typeface="Times New Roman" panose="02020603050405020304"/>
                <a:cs typeface="Times New Roman" panose="02020603050405020304" pitchFamily="18" charset="0"/>
              </a:rPr>
              <a:t> axis) of the center frame at the end of the tailstock is automatically adjusted for a slight amount (adjustment ±</a:t>
            </a:r>
            <a:r>
              <a:rPr sz="1400" dirty="0" err="1">
                <a:latin typeface="Times New Roman" panose="02020603050405020304" pitchFamily="18" charset="0"/>
                <a:ea typeface="Times New Roman" panose="02020603050405020304"/>
                <a:cs typeface="Times New Roman" panose="02020603050405020304" pitchFamily="18" charset="0"/>
              </a:rPr>
              <a:t>1mm</a:t>
            </a:r>
            <a:r>
              <a:rPr sz="1400" dirty="0">
                <a:latin typeface="Times New Roman" panose="02020603050405020304" pitchFamily="18" charset="0"/>
                <a:ea typeface="Times New Roman" panose="02020603050405020304"/>
                <a:cs typeface="Times New Roman" panose="02020603050405020304" pitchFamily="18" charset="0"/>
              </a:rPr>
              <a:t>) to compensate the installation error of the roll.</a:t>
            </a:r>
            <a:endParaRPr sz="1400" dirty="0">
              <a:latin typeface="Times New Roman" panose="02020603050405020304" pitchFamily="18" charset="0"/>
              <a:ea typeface="Times New Roman" panose="02020603050405020304"/>
              <a:cs typeface="Times New Roman" panose="02020603050405020304" pitchFamily="18" charset="0"/>
            </a:endParaRPr>
          </a:p>
        </p:txBody>
      </p:sp>
      <p:pic>
        <p:nvPicPr>
          <p:cNvPr id="3" name="图片 2"/>
          <p:cNvPicPr>
            <a:picLocks noChangeAspect="1"/>
          </p:cNvPicPr>
          <p:nvPr/>
        </p:nvPicPr>
        <p:blipFill>
          <a:blip r:embed="rId2"/>
          <a:srcRect l="8148" r="12520"/>
          <a:stretch>
            <a:fillRect/>
          </a:stretch>
        </p:blipFill>
        <p:spPr>
          <a:xfrm>
            <a:off x="4815840" y="3327400"/>
            <a:ext cx="4109085" cy="2972435"/>
          </a:xfrm>
          <a:prstGeom prst="rect">
            <a:avLst/>
          </a:prstGeom>
        </p:spPr>
      </p:pic>
      <p:sp>
        <p:nvSpPr>
          <p:cNvPr id="8" name="Rectangle 2"/>
          <p:cNvSpPr txBox="1"/>
          <p:nvPr/>
        </p:nvSpPr>
        <p:spPr>
          <a:xfrm>
            <a:off x="609704" y="457278"/>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123825" y="1414780"/>
            <a:ext cx="8992870" cy="5375275"/>
          </a:xfrm>
          <a:solidFill>
            <a:schemeClr val="bg1">
              <a:lumMod val="95000"/>
            </a:schemeClr>
          </a:solidFill>
        </p:spPr>
        <p:txBody>
          <a:bodyPr vert="horz" wrap="square" anchor="t"/>
          <a:lstStyle/>
          <a:p>
            <a:pPr marL="0" indent="0" eaLnBrk="1" hangingPunct="1">
              <a:spcBef>
                <a:spcPts val="480"/>
              </a:spcBef>
              <a:spcAft>
                <a:spcPts val="480"/>
              </a:spcAft>
              <a:buClr>
                <a:srgbClr val="002060"/>
              </a:buClr>
              <a:buFont typeface="Wingdings" panose="05000000000000000000" pitchFamily="2" charset="2"/>
              <a:buNone/>
            </a:pPr>
            <a:r>
              <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III. Introduction to Performance of Flagship Products</a:t>
            </a:r>
            <a:endPar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 Introduction of main specifications</a:t>
            </a:r>
            <a:endPar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3.2. Grinding wheel moving type roll grinder</a:t>
            </a:r>
            <a:endPar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Description of typical structure:</a:t>
            </a:r>
            <a:endPar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sp>
        <p:nvSpPr>
          <p:cNvPr id="4" name="文本框 3"/>
          <p:cNvSpPr txBox="1"/>
          <p:nvPr/>
        </p:nvSpPr>
        <p:spPr>
          <a:xfrm>
            <a:off x="228714" y="2819416"/>
            <a:ext cx="5029068" cy="3970318"/>
          </a:xfrm>
          <a:prstGeom prst="rect">
            <a:avLst/>
          </a:prstGeom>
          <a:noFill/>
        </p:spPr>
        <p:txBody>
          <a:bodyPr wrap="square" rtlCol="0">
            <a:spAutoFit/>
          </a:bodyPr>
          <a:lstStyle/>
          <a:p>
            <a:pPr algn="just"/>
            <a:r>
              <a:rPr lang="zh-CN" sz="1400" dirty="0">
                <a:latin typeface="Times New Roman" panose="02020603050405020304" pitchFamily="18" charset="0"/>
                <a:ea typeface="Times New Roman" panose="02020603050405020304"/>
                <a:cs typeface="Times New Roman" panose="02020603050405020304" pitchFamily="18" charset="0"/>
              </a:rPr>
              <a:t>Soft landing function: in order to reduce the impact of the roller on the supporting feet babbit alloy surface during lifting, a set of hydraulic soft landing device is designed on the workpiece bed to support the workpiece to move up and down when the workpiece is loaded and unloaded.</a:t>
            </a:r>
            <a:endParaRPr lang="zh-CN" sz="1400" dirty="0">
              <a:latin typeface="Times New Roman" panose="02020603050405020304" pitchFamily="18" charset="0"/>
              <a:ea typeface="Times New Roman" panose="02020603050405020304"/>
              <a:cs typeface="Times New Roman" panose="02020603050405020304" pitchFamily="18" charset="0"/>
            </a:endParaRPr>
          </a:p>
          <a:p>
            <a:pPr algn="just"/>
            <a:r>
              <a:rPr lang="zh-CN" sz="1400" dirty="0">
                <a:latin typeface="Times New Roman" panose="02020603050405020304" pitchFamily="18" charset="0"/>
                <a:ea typeface="Times New Roman" panose="02020603050405020304"/>
                <a:cs typeface="Times New Roman" panose="02020603050405020304" pitchFamily="18" charset="0"/>
              </a:rPr>
              <a:t>Tailstock: the tailstock generally adopts two-layer structure, and the upper layer can be adjusted slightly relative to the lower layer. and the center sleeve is provided with a workpiece pressing force display device. The tailstock moves longitudinally along the workpiece bed to meet the grinding requirements of different workpiece lengths. The base and sleeve can be motorized adjusted (or manually adjusted). The grinding wheel dresser is arranged on the inner side surface of the upper layer of the tailstock and is used for dressing the grinding wheel by using a diamond dressing pen. A measuring datum plate is installed at the front end of the tailstock sleeve. in order to calibrate the measuring system. The tailstock and sleeve shall be locked manually.</a:t>
            </a:r>
            <a:endParaRPr lang="zh-CN" sz="1400" dirty="0">
              <a:latin typeface="Times New Roman" panose="02020603050405020304" pitchFamily="18" charset="0"/>
              <a:ea typeface="Times New Roman" panose="02020603050405020304"/>
              <a:cs typeface="Times New Roman" panose="02020603050405020304" pitchFamily="18" charset="0"/>
            </a:endParaRPr>
          </a:p>
          <a:p>
            <a:pPr algn="just"/>
            <a:r>
              <a:rPr lang="zh-CN" sz="1400" dirty="0">
                <a:latin typeface="Times New Roman" panose="02020603050405020304" pitchFamily="18" charset="0"/>
                <a:ea typeface="Times New Roman" panose="02020603050405020304"/>
                <a:cs typeface="Times New Roman" panose="02020603050405020304" pitchFamily="18" charset="0"/>
              </a:rPr>
              <a:t>Special selection function: hydraulic telescopic of tailstock sleeve.</a:t>
            </a:r>
            <a:endParaRPr lang="zh-CN" sz="1400" dirty="0">
              <a:latin typeface="Times New Roman" panose="02020603050405020304" pitchFamily="18" charset="0"/>
              <a:ea typeface="Times New Roman" panose="02020603050405020304"/>
              <a:cs typeface="Times New Roman" panose="02020603050405020304" pitchFamily="18" charset="0"/>
            </a:endParaRPr>
          </a:p>
        </p:txBody>
      </p:sp>
      <p:pic>
        <p:nvPicPr>
          <p:cNvPr id="5" name="图片 4"/>
          <p:cNvPicPr>
            <a:picLocks noChangeAspect="1"/>
          </p:cNvPicPr>
          <p:nvPr/>
        </p:nvPicPr>
        <p:blipFill>
          <a:blip r:embed="rId2"/>
          <a:stretch>
            <a:fillRect/>
          </a:stretch>
        </p:blipFill>
        <p:spPr>
          <a:xfrm>
            <a:off x="5365750" y="3371215"/>
            <a:ext cx="3649980" cy="2908935"/>
          </a:xfrm>
          <a:prstGeom prst="rect">
            <a:avLst/>
          </a:prstGeom>
        </p:spPr>
      </p:pic>
      <p:sp>
        <p:nvSpPr>
          <p:cNvPr id="8" name="Rectangle 2"/>
          <p:cNvSpPr txBox="1"/>
          <p:nvPr/>
        </p:nvSpPr>
        <p:spPr>
          <a:xfrm>
            <a:off x="609704" y="457278"/>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123825" y="1414780"/>
            <a:ext cx="8992870" cy="5375275"/>
          </a:xfrm>
          <a:solidFill>
            <a:schemeClr val="bg1">
              <a:lumMod val="95000"/>
            </a:schemeClr>
          </a:solidFill>
        </p:spPr>
        <p:txBody>
          <a:bodyPr vert="horz" wrap="square" anchor="t"/>
          <a:lstStyle/>
          <a:p>
            <a:pPr marL="0" indent="0" eaLnBrk="1" hangingPunct="1">
              <a:spcBef>
                <a:spcPts val="480"/>
              </a:spcBef>
              <a:spcAft>
                <a:spcPts val="480"/>
              </a:spcAft>
              <a:buClr>
                <a:srgbClr val="002060"/>
              </a:buClr>
              <a:buFont typeface="Wingdings" panose="05000000000000000000" pitchFamily="2" charset="2"/>
              <a:buNone/>
            </a:pPr>
            <a:r>
              <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III. Introduction to Performance of Flagship Products</a:t>
            </a:r>
            <a:endPar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 Introduction of main specifications</a:t>
            </a:r>
            <a:endPar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3.2. Grinding wheel moving type roll grinder</a:t>
            </a:r>
            <a:endPar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Description of typical structure:</a:t>
            </a:r>
            <a:endPar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sp>
        <p:nvSpPr>
          <p:cNvPr id="4" name="文本框 3"/>
          <p:cNvSpPr txBox="1"/>
          <p:nvPr/>
        </p:nvSpPr>
        <p:spPr>
          <a:xfrm>
            <a:off x="381000" y="2819416"/>
            <a:ext cx="8238465" cy="3785652"/>
          </a:xfrm>
          <a:prstGeom prst="rect">
            <a:avLst/>
          </a:prstGeom>
          <a:noFill/>
        </p:spPr>
        <p:txBody>
          <a:bodyPr wrap="square" rtlCol="0">
            <a:spAutoFit/>
          </a:bodyPr>
          <a:lstStyle/>
          <a:p>
            <a:pPr algn="just"/>
            <a:r>
              <a:rPr sz="1500" dirty="0">
                <a:latin typeface="Times New Roman" panose="02020603050405020304" pitchFamily="18" charset="0"/>
                <a:ea typeface="Times New Roman" panose="02020603050405020304"/>
                <a:cs typeface="Times New Roman" panose="02020603050405020304" pitchFamily="18" charset="0"/>
              </a:rPr>
              <a:t>Roll measuring system: </a:t>
            </a:r>
            <a:r>
              <a:rPr sz="1500" dirty="0" err="1">
                <a:latin typeface="Times New Roman" panose="02020603050405020304" pitchFamily="18" charset="0"/>
                <a:ea typeface="Times New Roman" panose="02020603050405020304"/>
                <a:cs typeface="Times New Roman" panose="02020603050405020304" pitchFamily="18" charset="0"/>
              </a:rPr>
              <a:t>CP</a:t>
            </a:r>
            <a:r>
              <a:rPr sz="1500" dirty="0">
                <a:latin typeface="Times New Roman" panose="02020603050405020304" pitchFamily="18" charset="0"/>
                <a:ea typeface="Times New Roman" panose="02020603050405020304"/>
                <a:cs typeface="Times New Roman" panose="02020603050405020304" pitchFamily="18" charset="0"/>
              </a:rPr>
              <a:t> type dual-point structure is adopted, which is installed on the grinding frame and moves together with the grinding frame. It comprises a measuring ram and two measuring arms A and B. The measuring ram is driven by </a:t>
            </a:r>
            <a:r>
              <a:rPr sz="1500" dirty="0" err="1">
                <a:latin typeface="Times New Roman" panose="02020603050405020304" pitchFamily="18" charset="0"/>
                <a:ea typeface="Times New Roman" panose="02020603050405020304"/>
                <a:cs typeface="Times New Roman" panose="02020603050405020304" pitchFamily="18" charset="0"/>
              </a:rPr>
              <a:t>SIEMENS1FT7</a:t>
            </a:r>
            <a:r>
              <a:rPr sz="1500" dirty="0">
                <a:latin typeface="Times New Roman" panose="02020603050405020304" pitchFamily="18" charset="0"/>
                <a:ea typeface="Times New Roman" panose="02020603050405020304"/>
                <a:cs typeface="Times New Roman" panose="02020603050405020304" pitchFamily="18" charset="0"/>
              </a:rPr>
              <a:t> AC servo motor through planetary reducer and ball screw to drive the measuring arm A to move along the linear rolling guide rail direction to adapt to the measuring requirements of rolls with different diameters; the measuring arm B is installed on the base of the measuring frame to move with the grinding frame. During measurement, the measuring arms A and B are respectively rotated by 90 degrees through the hydraulic oil cylinder and put down into the measuring position, and the measuring arms are retracted at other times. The roll measuring system is equipped with German </a:t>
            </a:r>
            <a:r>
              <a:rPr sz="1500" dirty="0" err="1">
                <a:latin typeface="Times New Roman" panose="02020603050405020304" pitchFamily="18" charset="0"/>
                <a:ea typeface="Times New Roman" panose="02020603050405020304"/>
                <a:cs typeface="Times New Roman" panose="02020603050405020304" pitchFamily="18" charset="0"/>
              </a:rPr>
              <a:t>HEIDENHAIN</a:t>
            </a:r>
            <a:r>
              <a:rPr sz="1500" dirty="0">
                <a:latin typeface="Times New Roman" panose="02020603050405020304" pitchFamily="18" charset="0"/>
                <a:ea typeface="Times New Roman" panose="02020603050405020304"/>
                <a:cs typeface="Times New Roman" panose="02020603050405020304" pitchFamily="18" charset="0"/>
              </a:rPr>
              <a:t> long grating and two </a:t>
            </a:r>
            <a:r>
              <a:rPr sz="1500" dirty="0" err="1">
                <a:latin typeface="Times New Roman" panose="02020603050405020304" pitchFamily="18" charset="0"/>
                <a:ea typeface="Times New Roman" panose="02020603050405020304"/>
                <a:cs typeface="Times New Roman" panose="02020603050405020304" pitchFamily="18" charset="0"/>
              </a:rPr>
              <a:t>MT12W</a:t>
            </a:r>
            <a:r>
              <a:rPr sz="1500" dirty="0">
                <a:latin typeface="Times New Roman" panose="02020603050405020304" pitchFamily="18" charset="0"/>
                <a:ea typeface="Times New Roman" panose="02020603050405020304"/>
                <a:cs typeface="Times New Roman" panose="02020603050405020304" pitchFamily="18" charset="0"/>
              </a:rPr>
              <a:t> short gratings (A and B probes), with a resolution of </a:t>
            </a:r>
            <a:r>
              <a:rPr sz="1500" dirty="0" err="1">
                <a:latin typeface="Times New Roman" panose="02020603050405020304" pitchFamily="18" charset="0"/>
                <a:ea typeface="Times New Roman" panose="02020603050405020304"/>
                <a:cs typeface="Times New Roman" panose="02020603050405020304" pitchFamily="18" charset="0"/>
              </a:rPr>
              <a:t>0.0001mm</a:t>
            </a:r>
            <a:r>
              <a:rPr sz="1500" dirty="0">
                <a:latin typeface="Times New Roman" panose="02020603050405020304" pitchFamily="18" charset="0"/>
                <a:ea typeface="Times New Roman" panose="02020603050405020304"/>
                <a:cs typeface="Times New Roman" panose="02020603050405020304" pitchFamily="18" charset="0"/>
              </a:rPr>
              <a:t>. In the measurement, the long grating ruler is used for diameter measurement. And the roundness, </a:t>
            </a:r>
            <a:r>
              <a:rPr sz="1500" dirty="0" err="1">
                <a:latin typeface="Times New Roman" panose="02020603050405020304" pitchFamily="18" charset="0"/>
                <a:ea typeface="Times New Roman" panose="02020603050405020304"/>
                <a:cs typeface="Times New Roman" panose="02020603050405020304" pitchFamily="18" charset="0"/>
              </a:rPr>
              <a:t>cylindricity</a:t>
            </a:r>
            <a:r>
              <a:rPr sz="1500" dirty="0">
                <a:latin typeface="Times New Roman" panose="02020603050405020304" pitchFamily="18" charset="0"/>
                <a:ea typeface="Times New Roman" panose="02020603050405020304"/>
                <a:cs typeface="Times New Roman" panose="02020603050405020304" pitchFamily="18" charset="0"/>
              </a:rPr>
              <a:t>, roll shape and other parameters of the roll are measured by the short grating ruler. Data can be measured before and after grinding by two measuring arms. The grinding program is automatically controlled after the measurement data is synthesized by </a:t>
            </a:r>
            <a:r>
              <a:rPr sz="1500" dirty="0" err="1">
                <a:latin typeface="Times New Roman" panose="02020603050405020304" pitchFamily="18" charset="0"/>
                <a:ea typeface="Times New Roman" panose="02020603050405020304"/>
                <a:cs typeface="Times New Roman" panose="02020603050405020304" pitchFamily="18" charset="0"/>
              </a:rPr>
              <a:t>CNC</a:t>
            </a:r>
            <a:r>
              <a:rPr sz="1500" dirty="0">
                <a:latin typeface="Times New Roman" panose="02020603050405020304" pitchFamily="18" charset="0"/>
                <a:ea typeface="Times New Roman" panose="02020603050405020304"/>
                <a:cs typeface="Times New Roman" panose="02020603050405020304" pitchFamily="18" charset="0"/>
              </a:rPr>
              <a:t>, and the given curve, actual curve, error curve and compensation curve of the roll are displayed on the LCD screen. If necessary, the measurement results can be printed out in the form of table or graph.</a:t>
            </a:r>
            <a:endParaRPr sz="1500" dirty="0">
              <a:latin typeface="Times New Roman" panose="02020603050405020304" pitchFamily="18" charset="0"/>
              <a:ea typeface="Times New Roman" panose="02020603050405020304"/>
              <a:cs typeface="Times New Roman" panose="02020603050405020304" pitchFamily="18" charset="0"/>
            </a:endParaRPr>
          </a:p>
          <a:p>
            <a:endParaRPr sz="1500" dirty="0">
              <a:latin typeface="Times New Roman" panose="02020603050405020304" pitchFamily="18" charset="0"/>
              <a:ea typeface="Times New Roman" panose="02020603050405020304"/>
              <a:cs typeface="Times New Roman" panose="02020603050405020304" pitchFamily="18" charset="0"/>
            </a:endParaRPr>
          </a:p>
        </p:txBody>
      </p:sp>
      <p:sp>
        <p:nvSpPr>
          <p:cNvPr id="7" name="Rectangle 2"/>
          <p:cNvSpPr txBox="1"/>
          <p:nvPr/>
        </p:nvSpPr>
        <p:spPr>
          <a:xfrm>
            <a:off x="609704" y="457278"/>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123825" y="1414780"/>
            <a:ext cx="8992870" cy="5375275"/>
          </a:xfrm>
          <a:solidFill>
            <a:schemeClr val="bg1">
              <a:lumMod val="95000"/>
            </a:schemeClr>
          </a:solidFill>
        </p:spPr>
        <p:txBody>
          <a:bodyPr vert="horz" wrap="square" anchor="t"/>
          <a:lstStyle/>
          <a:p>
            <a:pPr marL="0" indent="0" eaLnBrk="1" hangingPunct="1">
              <a:spcBef>
                <a:spcPts val="480"/>
              </a:spcBef>
              <a:spcAft>
                <a:spcPts val="480"/>
              </a:spcAft>
              <a:buClr>
                <a:srgbClr val="002060"/>
              </a:buClr>
              <a:buFont typeface="Wingdings" panose="05000000000000000000" pitchFamily="2" charset="2"/>
              <a:buNone/>
            </a:pPr>
            <a:r>
              <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III. Introduction to Performance of Flagship Products</a:t>
            </a:r>
            <a:endPar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 Introduction of main specifications</a:t>
            </a:r>
            <a:endPar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3.2. Grinding wheel moving type roll grinder</a:t>
            </a:r>
            <a:endPar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Description of typical structure:</a:t>
            </a:r>
            <a:endPar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sp>
        <p:nvSpPr>
          <p:cNvPr id="4" name="文本框 3"/>
          <p:cNvSpPr txBox="1"/>
          <p:nvPr/>
        </p:nvSpPr>
        <p:spPr>
          <a:xfrm>
            <a:off x="381000" y="2819416"/>
            <a:ext cx="4151332" cy="3323987"/>
          </a:xfrm>
          <a:prstGeom prst="rect">
            <a:avLst/>
          </a:prstGeom>
          <a:noFill/>
        </p:spPr>
        <p:txBody>
          <a:bodyPr wrap="square" rtlCol="0">
            <a:spAutoFit/>
          </a:bodyPr>
          <a:lstStyle/>
          <a:p>
            <a:pPr algn="just"/>
            <a:r>
              <a:rPr lang="zh-CN" sz="1400" dirty="0">
                <a:latin typeface="Times New Roman" panose="02020603050405020304" pitchFamily="18" charset="0"/>
                <a:ea typeface="Times New Roman" panose="02020603050405020304"/>
                <a:cs typeface="Times New Roman" panose="02020603050405020304" pitchFamily="18" charset="0"/>
              </a:rPr>
              <a:t>The main advantages of the measuring device are:</a:t>
            </a:r>
            <a:endParaRPr lang="zh-CN" sz="1400" dirty="0">
              <a:latin typeface="Times New Roman" panose="02020603050405020304" pitchFamily="18" charset="0"/>
              <a:ea typeface="Times New Roman" panose="02020603050405020304"/>
              <a:cs typeface="Times New Roman" panose="02020603050405020304" pitchFamily="18" charset="0"/>
            </a:endParaRPr>
          </a:p>
          <a:p>
            <a:pPr algn="just"/>
            <a:r>
              <a:rPr sz="1400" dirty="0">
                <a:latin typeface="Times New Roman" panose="02020603050405020304" pitchFamily="18" charset="0"/>
                <a:ea typeface="Times New Roman" panose="02020603050405020304"/>
                <a:cs typeface="Times New Roman" panose="02020603050405020304" pitchFamily="18" charset="0"/>
              </a:rPr>
              <a:t>High precision</a:t>
            </a:r>
            <a:endParaRPr sz="1400" dirty="0">
              <a:latin typeface="Times New Roman" panose="02020603050405020304" pitchFamily="18" charset="0"/>
              <a:ea typeface="Times New Roman" panose="02020603050405020304"/>
              <a:cs typeface="Times New Roman" panose="02020603050405020304" pitchFamily="18" charset="0"/>
            </a:endParaRPr>
          </a:p>
          <a:p>
            <a:pPr algn="just"/>
            <a:r>
              <a:rPr sz="1400" dirty="0">
                <a:latin typeface="Times New Roman" panose="02020603050405020304" pitchFamily="18" charset="0"/>
                <a:ea typeface="Times New Roman" panose="02020603050405020304"/>
                <a:cs typeface="Times New Roman" panose="02020603050405020304" pitchFamily="18" charset="0"/>
              </a:rPr>
              <a:t>a) Germany </a:t>
            </a:r>
            <a:r>
              <a:rPr sz="1400" dirty="0" err="1">
                <a:latin typeface="Times New Roman" panose="02020603050405020304" pitchFamily="18" charset="0"/>
                <a:ea typeface="Times New Roman" panose="02020603050405020304"/>
                <a:cs typeface="Times New Roman" panose="02020603050405020304" pitchFamily="18" charset="0"/>
              </a:rPr>
              <a:t>HEIDENHAIN</a:t>
            </a:r>
            <a:r>
              <a:rPr sz="1400" dirty="0">
                <a:latin typeface="Times New Roman" panose="02020603050405020304" pitchFamily="18" charset="0"/>
                <a:ea typeface="Times New Roman" panose="02020603050405020304"/>
                <a:cs typeface="Times New Roman" panose="02020603050405020304" pitchFamily="18" charset="0"/>
              </a:rPr>
              <a:t> high resolution digital grating is adopted.</a:t>
            </a:r>
            <a:endParaRPr sz="1400" dirty="0">
              <a:latin typeface="Times New Roman" panose="02020603050405020304" pitchFamily="18" charset="0"/>
              <a:ea typeface="Times New Roman" panose="02020603050405020304"/>
              <a:cs typeface="Times New Roman" panose="02020603050405020304" pitchFamily="18" charset="0"/>
            </a:endParaRPr>
          </a:p>
          <a:p>
            <a:pPr algn="just"/>
            <a:r>
              <a:rPr sz="1400" dirty="0">
                <a:latin typeface="Times New Roman" panose="02020603050405020304" pitchFamily="18" charset="0"/>
                <a:ea typeface="Times New Roman" panose="02020603050405020304"/>
                <a:cs typeface="Times New Roman" panose="02020603050405020304" pitchFamily="18" charset="0"/>
              </a:rPr>
              <a:t>b) Correction of mechanical errors by special measuring system.</a:t>
            </a:r>
            <a:endParaRPr sz="1400" dirty="0">
              <a:latin typeface="Times New Roman" panose="02020603050405020304" pitchFamily="18" charset="0"/>
              <a:ea typeface="Times New Roman" panose="02020603050405020304"/>
              <a:cs typeface="Times New Roman" panose="02020603050405020304" pitchFamily="18" charset="0"/>
            </a:endParaRPr>
          </a:p>
          <a:p>
            <a:pPr algn="just"/>
            <a:r>
              <a:rPr sz="1400" dirty="0">
                <a:latin typeface="Times New Roman" panose="02020603050405020304" pitchFamily="18" charset="0"/>
                <a:ea typeface="Times New Roman" panose="02020603050405020304"/>
                <a:cs typeface="Times New Roman" panose="02020603050405020304" pitchFamily="18" charset="0"/>
              </a:rPr>
              <a:t>c) Repeated measurement accuracy error ≤</a:t>
            </a:r>
            <a:r>
              <a:rPr sz="1400" dirty="0" err="1">
                <a:latin typeface="Times New Roman" panose="02020603050405020304" pitchFamily="18" charset="0"/>
                <a:ea typeface="Times New Roman" panose="02020603050405020304"/>
                <a:cs typeface="Times New Roman" panose="02020603050405020304" pitchFamily="18" charset="0"/>
              </a:rPr>
              <a:t>0.005mm</a:t>
            </a:r>
            <a:r>
              <a:rPr sz="1400" dirty="0">
                <a:latin typeface="Times New Roman" panose="02020603050405020304" pitchFamily="18" charset="0"/>
                <a:ea typeface="Times New Roman" panose="02020603050405020304"/>
                <a:cs typeface="Times New Roman" panose="02020603050405020304" pitchFamily="18" charset="0"/>
              </a:rPr>
              <a:t>.</a:t>
            </a:r>
            <a:endParaRPr sz="1400" dirty="0">
              <a:latin typeface="Times New Roman" panose="02020603050405020304" pitchFamily="18" charset="0"/>
              <a:ea typeface="Times New Roman" panose="02020603050405020304"/>
              <a:cs typeface="Times New Roman" panose="02020603050405020304" pitchFamily="18" charset="0"/>
            </a:endParaRPr>
          </a:p>
          <a:p>
            <a:pPr algn="just"/>
            <a:r>
              <a:rPr sz="1400" dirty="0">
                <a:latin typeface="Times New Roman" panose="02020603050405020304" pitchFamily="18" charset="0"/>
                <a:ea typeface="Times New Roman" panose="02020603050405020304"/>
                <a:cs typeface="Times New Roman" panose="02020603050405020304" pitchFamily="18" charset="0"/>
              </a:rPr>
              <a:t>Automatic measurement</a:t>
            </a:r>
            <a:endParaRPr sz="1400" dirty="0">
              <a:latin typeface="Times New Roman" panose="02020603050405020304" pitchFamily="18" charset="0"/>
              <a:ea typeface="Times New Roman" panose="02020603050405020304"/>
              <a:cs typeface="Times New Roman" panose="02020603050405020304" pitchFamily="18" charset="0"/>
            </a:endParaRPr>
          </a:p>
          <a:p>
            <a:pPr algn="just"/>
            <a:r>
              <a:rPr sz="1400" dirty="0">
                <a:latin typeface="Times New Roman" panose="02020603050405020304" pitchFamily="18" charset="0"/>
                <a:ea typeface="Times New Roman" panose="02020603050405020304"/>
                <a:cs typeface="Times New Roman" panose="02020603050405020304" pitchFamily="18" charset="0"/>
              </a:rPr>
              <a:t>All measuring arm movements and measuring operations are completed automatically.</a:t>
            </a:r>
            <a:endParaRPr sz="1400" dirty="0">
              <a:latin typeface="Times New Roman" panose="02020603050405020304" pitchFamily="18" charset="0"/>
              <a:ea typeface="Times New Roman" panose="02020603050405020304"/>
              <a:cs typeface="Times New Roman" panose="02020603050405020304" pitchFamily="18" charset="0"/>
            </a:endParaRPr>
          </a:p>
          <a:p>
            <a:pPr algn="just"/>
            <a:r>
              <a:rPr sz="1400" dirty="0">
                <a:latin typeface="Times New Roman" panose="02020603050405020304" pitchFamily="18" charset="0"/>
                <a:ea typeface="Times New Roman" panose="02020603050405020304"/>
                <a:cs typeface="Times New Roman" panose="02020603050405020304" pitchFamily="18" charset="0"/>
              </a:rPr>
              <a:t>Measuring while grinding</a:t>
            </a:r>
            <a:endParaRPr sz="1400" dirty="0">
              <a:latin typeface="Times New Roman" panose="02020603050405020304" pitchFamily="18" charset="0"/>
              <a:ea typeface="Times New Roman" panose="02020603050405020304"/>
              <a:cs typeface="Times New Roman" panose="02020603050405020304" pitchFamily="18" charset="0"/>
            </a:endParaRPr>
          </a:p>
          <a:p>
            <a:pPr algn="just"/>
            <a:r>
              <a:rPr sz="1400" dirty="0">
                <a:latin typeface="Times New Roman" panose="02020603050405020304" pitchFamily="18" charset="0"/>
                <a:ea typeface="Times New Roman" panose="02020603050405020304"/>
                <a:cs typeface="Times New Roman" panose="02020603050405020304" pitchFamily="18" charset="0"/>
              </a:rPr>
              <a:t>Used for fixed-diameter and quantitative grinding. The measurement is completed by the outer measuring arm (measuring arm A) to improve the grinding efficiency and matching grinding accuracy.</a:t>
            </a:r>
            <a:endParaRPr sz="1400" dirty="0">
              <a:latin typeface="Times New Roman" panose="02020603050405020304" pitchFamily="18" charset="0"/>
              <a:ea typeface="Times New Roman" panose="02020603050405020304"/>
              <a:cs typeface="Times New Roman" panose="02020603050405020304" pitchFamily="18" charset="0"/>
            </a:endParaRPr>
          </a:p>
        </p:txBody>
      </p:sp>
      <p:sp>
        <p:nvSpPr>
          <p:cNvPr id="3" name="文本框 2"/>
          <p:cNvSpPr txBox="1"/>
          <p:nvPr/>
        </p:nvSpPr>
        <p:spPr>
          <a:xfrm>
            <a:off x="4843780" y="2819416"/>
            <a:ext cx="4165952" cy="3108543"/>
          </a:xfrm>
          <a:prstGeom prst="rect">
            <a:avLst/>
          </a:prstGeom>
          <a:noFill/>
        </p:spPr>
        <p:txBody>
          <a:bodyPr wrap="square" rtlCol="0">
            <a:spAutoFit/>
          </a:bodyPr>
          <a:lstStyle/>
          <a:p>
            <a:pPr algn="just"/>
            <a:r>
              <a:rPr sz="1400" dirty="0">
                <a:latin typeface="Times New Roman" panose="02020603050405020304" pitchFamily="18" charset="0"/>
                <a:ea typeface="Times New Roman" panose="02020603050405020304"/>
                <a:cs typeface="Times New Roman" panose="02020603050405020304" pitchFamily="18" charset="0"/>
                <a:sym typeface="+mn-ea"/>
              </a:rPr>
              <a:t>High reliability</a:t>
            </a:r>
            <a:endParaRPr sz="1400" dirty="0">
              <a:latin typeface="Times New Roman" panose="02020603050405020304" pitchFamily="18" charset="0"/>
              <a:ea typeface="Times New Roman" panose="02020603050405020304"/>
              <a:cs typeface="Times New Roman" panose="02020603050405020304" pitchFamily="18" charset="0"/>
              <a:sym typeface="+mn-ea"/>
            </a:endParaRPr>
          </a:p>
          <a:p>
            <a:pPr algn="just"/>
            <a:r>
              <a:rPr sz="1400" dirty="0">
                <a:latin typeface="Times New Roman" panose="02020603050405020304" pitchFamily="18" charset="0"/>
                <a:ea typeface="Times New Roman" panose="02020603050405020304"/>
                <a:cs typeface="Times New Roman" panose="02020603050405020304" pitchFamily="18" charset="0"/>
                <a:sym typeface="+mn-ea"/>
              </a:rPr>
              <a:t>The measuring arm and the probe have no impact force, so that the reliable measurement result is ensured.</a:t>
            </a:r>
            <a:endParaRPr sz="1400" dirty="0">
              <a:latin typeface="Times New Roman" panose="02020603050405020304" pitchFamily="18" charset="0"/>
              <a:ea typeface="Times New Roman" panose="02020603050405020304"/>
              <a:cs typeface="Times New Roman" panose="02020603050405020304" pitchFamily="18" charset="0"/>
              <a:sym typeface="+mn-ea"/>
            </a:endParaRPr>
          </a:p>
          <a:p>
            <a:pPr algn="just"/>
            <a:r>
              <a:rPr sz="1400" dirty="0">
                <a:latin typeface="Times New Roman" panose="02020603050405020304" pitchFamily="18" charset="0"/>
                <a:ea typeface="Times New Roman" panose="02020603050405020304"/>
                <a:cs typeface="Times New Roman" panose="02020603050405020304" pitchFamily="18" charset="0"/>
                <a:sym typeface="+mn-ea"/>
              </a:rPr>
              <a:t>Multi-functional</a:t>
            </a:r>
            <a:endParaRPr sz="1400" dirty="0">
              <a:latin typeface="Times New Roman" panose="02020603050405020304" pitchFamily="18" charset="0"/>
              <a:ea typeface="Times New Roman" panose="02020603050405020304"/>
              <a:cs typeface="Times New Roman" panose="02020603050405020304" pitchFamily="18" charset="0"/>
              <a:sym typeface="+mn-ea"/>
            </a:endParaRPr>
          </a:p>
          <a:p>
            <a:pPr algn="just"/>
            <a:r>
              <a:rPr sz="1400" dirty="0">
                <a:latin typeface="Times New Roman" panose="02020603050405020304" pitchFamily="18" charset="0"/>
                <a:ea typeface="Times New Roman" panose="02020603050405020304"/>
                <a:cs typeface="Times New Roman" panose="02020603050405020304" pitchFamily="18" charset="0"/>
                <a:sym typeface="+mn-ea"/>
              </a:rPr>
              <a:t>Eccentricity measurement</a:t>
            </a:r>
            <a:endParaRPr sz="1400" dirty="0">
              <a:latin typeface="Times New Roman" panose="02020603050405020304" pitchFamily="18" charset="0"/>
              <a:ea typeface="Times New Roman" panose="02020603050405020304"/>
              <a:cs typeface="Times New Roman" panose="02020603050405020304" pitchFamily="18" charset="0"/>
              <a:sym typeface="+mn-ea"/>
            </a:endParaRPr>
          </a:p>
          <a:p>
            <a:pPr algn="just"/>
            <a:r>
              <a:rPr sz="1400" dirty="0">
                <a:latin typeface="Times New Roman" panose="02020603050405020304" pitchFamily="18" charset="0"/>
                <a:ea typeface="Times New Roman" panose="02020603050405020304"/>
                <a:cs typeface="Times New Roman" panose="02020603050405020304" pitchFamily="18" charset="0"/>
                <a:sym typeface="+mn-ea"/>
              </a:rPr>
              <a:t>Roundness measurement</a:t>
            </a:r>
            <a:endParaRPr sz="1400" dirty="0">
              <a:latin typeface="Times New Roman" panose="02020603050405020304" pitchFamily="18" charset="0"/>
              <a:ea typeface="Times New Roman" panose="02020603050405020304"/>
              <a:cs typeface="Times New Roman" panose="02020603050405020304" pitchFamily="18" charset="0"/>
              <a:sym typeface="+mn-ea"/>
            </a:endParaRPr>
          </a:p>
          <a:p>
            <a:pPr algn="just"/>
            <a:r>
              <a:rPr sz="1400" dirty="0">
                <a:latin typeface="Times New Roman" panose="02020603050405020304" pitchFamily="18" charset="0"/>
                <a:ea typeface="Times New Roman" panose="02020603050405020304"/>
                <a:cs typeface="Times New Roman" panose="02020603050405020304" pitchFamily="18" charset="0"/>
                <a:sym typeface="+mn-ea"/>
              </a:rPr>
              <a:t>Diameter measurement</a:t>
            </a:r>
            <a:endParaRPr sz="1400" dirty="0">
              <a:latin typeface="Times New Roman" panose="02020603050405020304" pitchFamily="18" charset="0"/>
              <a:ea typeface="Times New Roman" panose="02020603050405020304"/>
              <a:cs typeface="Times New Roman" panose="02020603050405020304" pitchFamily="18" charset="0"/>
              <a:sym typeface="+mn-ea"/>
            </a:endParaRPr>
          </a:p>
          <a:p>
            <a:pPr algn="just"/>
            <a:r>
              <a:rPr sz="1400" dirty="0">
                <a:latin typeface="Times New Roman" panose="02020603050405020304" pitchFamily="18" charset="0"/>
                <a:ea typeface="Times New Roman" panose="02020603050405020304"/>
                <a:cs typeface="Times New Roman" panose="02020603050405020304" pitchFamily="18" charset="0"/>
                <a:sym typeface="+mn-ea"/>
              </a:rPr>
              <a:t>Measuring during grinding</a:t>
            </a:r>
            <a:endParaRPr sz="1400" dirty="0">
              <a:latin typeface="Times New Roman" panose="02020603050405020304" pitchFamily="18" charset="0"/>
              <a:ea typeface="Times New Roman" panose="02020603050405020304"/>
              <a:cs typeface="Times New Roman" panose="02020603050405020304" pitchFamily="18" charset="0"/>
              <a:sym typeface="+mn-ea"/>
            </a:endParaRPr>
          </a:p>
          <a:p>
            <a:pPr algn="just"/>
            <a:r>
              <a:rPr sz="1400" dirty="0">
                <a:latin typeface="Times New Roman" panose="02020603050405020304" pitchFamily="18" charset="0"/>
                <a:ea typeface="Times New Roman" panose="02020603050405020304"/>
                <a:cs typeface="Times New Roman" panose="02020603050405020304" pitchFamily="18" charset="0"/>
                <a:sym typeface="+mn-ea"/>
              </a:rPr>
              <a:t>Grinding with Roll</a:t>
            </a:r>
            <a:endParaRPr sz="1400" dirty="0">
              <a:latin typeface="Times New Roman" panose="02020603050405020304" pitchFamily="18" charset="0"/>
              <a:ea typeface="Times New Roman" panose="02020603050405020304"/>
              <a:cs typeface="Times New Roman" panose="02020603050405020304" pitchFamily="18" charset="0"/>
              <a:sym typeface="+mn-ea"/>
            </a:endParaRPr>
          </a:p>
          <a:p>
            <a:pPr algn="just"/>
            <a:r>
              <a:rPr sz="1400" dirty="0">
                <a:latin typeface="Times New Roman" panose="02020603050405020304" pitchFamily="18" charset="0"/>
                <a:ea typeface="Times New Roman" panose="02020603050405020304"/>
                <a:cs typeface="Times New Roman" panose="02020603050405020304" pitchFamily="18" charset="0"/>
                <a:sym typeface="+mn-ea"/>
              </a:rPr>
              <a:t>Optimized grinding based on comparison of set value and actual value</a:t>
            </a:r>
            <a:endParaRPr sz="1400" dirty="0">
              <a:latin typeface="Times New Roman" panose="02020603050405020304" pitchFamily="18" charset="0"/>
              <a:ea typeface="Times New Roman" panose="02020603050405020304"/>
              <a:cs typeface="Times New Roman" panose="02020603050405020304" pitchFamily="18" charset="0"/>
              <a:sym typeface="+mn-ea"/>
            </a:endParaRPr>
          </a:p>
          <a:p>
            <a:pPr algn="just"/>
            <a:r>
              <a:rPr sz="1400" dirty="0">
                <a:latin typeface="Times New Roman" panose="02020603050405020304" pitchFamily="18" charset="0"/>
                <a:ea typeface="Times New Roman" panose="02020603050405020304"/>
                <a:cs typeface="Times New Roman" panose="02020603050405020304" pitchFamily="18" charset="0"/>
                <a:sym typeface="+mn-ea"/>
              </a:rPr>
              <a:t>Adjustment of roll installation error (software adjustment)</a:t>
            </a:r>
            <a:endParaRPr sz="1400" dirty="0">
              <a:latin typeface="Times New Roman" panose="02020603050405020304" pitchFamily="18" charset="0"/>
              <a:ea typeface="Times New Roman" panose="02020603050405020304"/>
              <a:cs typeface="Times New Roman" panose="02020603050405020304" pitchFamily="18" charset="0"/>
              <a:sym typeface="+mn-ea"/>
            </a:endParaRPr>
          </a:p>
          <a:p>
            <a:r>
              <a:rPr sz="1400" dirty="0">
                <a:latin typeface="Times New Roman" panose="02020603050405020304" pitchFamily="18" charset="0"/>
                <a:ea typeface="Times New Roman" panose="02020603050405020304"/>
                <a:cs typeface="Times New Roman" panose="02020603050405020304" pitchFamily="18" charset="0"/>
                <a:sym typeface="+mn-ea"/>
              </a:rPr>
              <a:t>Taper Software Compensation (A-B)/2</a:t>
            </a:r>
            <a:endParaRPr sz="1400" dirty="0">
              <a:latin typeface="Times New Roman" panose="02020603050405020304" pitchFamily="18" charset="0"/>
              <a:ea typeface="Times New Roman" panose="02020603050405020304"/>
              <a:cs typeface="Times New Roman" panose="02020603050405020304" pitchFamily="18" charset="0"/>
              <a:sym typeface="+mn-ea"/>
            </a:endParaRPr>
          </a:p>
        </p:txBody>
      </p:sp>
      <p:sp>
        <p:nvSpPr>
          <p:cNvPr id="8" name="Rectangle 2"/>
          <p:cNvSpPr txBox="1"/>
          <p:nvPr/>
        </p:nvSpPr>
        <p:spPr>
          <a:xfrm>
            <a:off x="609704" y="457278"/>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123825" y="1414780"/>
            <a:ext cx="8992870" cy="5375275"/>
          </a:xfrm>
          <a:solidFill>
            <a:schemeClr val="bg1">
              <a:lumMod val="95000"/>
            </a:schemeClr>
          </a:solidFill>
        </p:spPr>
        <p:txBody>
          <a:bodyPr vert="horz" wrap="square" anchor="t"/>
          <a:lstStyle/>
          <a:p>
            <a:pPr marL="0" indent="0" eaLnBrk="1" hangingPunct="1">
              <a:spcBef>
                <a:spcPts val="480"/>
              </a:spcBef>
              <a:spcAft>
                <a:spcPts val="480"/>
              </a:spcAft>
              <a:buClr>
                <a:srgbClr val="002060"/>
              </a:buClr>
              <a:buFont typeface="Wingdings" panose="05000000000000000000" pitchFamily="2" charset="2"/>
              <a:buNone/>
            </a:pPr>
            <a:r>
              <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III. Introduction to Performance of Flagship Products</a:t>
            </a:r>
            <a:endPar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 Introduction of main specifications</a:t>
            </a:r>
            <a:endPar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3.2. Grinding wheel moving type roll grinder</a:t>
            </a:r>
            <a:endPar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Description of typical structure:</a:t>
            </a:r>
            <a:endPar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pic>
        <p:nvPicPr>
          <p:cNvPr id="1073747658" name="图片 3755" descr="022638 cp measuring1"/>
          <p:cNvPicPr>
            <a:picLocks noChangeAspect="1"/>
          </p:cNvPicPr>
          <p:nvPr/>
        </p:nvPicPr>
        <p:blipFill>
          <a:blip r:embed="rId2"/>
          <a:srcRect t="-15320" b="-10213"/>
          <a:stretch>
            <a:fillRect/>
          </a:stretch>
        </p:blipFill>
        <p:spPr>
          <a:xfrm>
            <a:off x="562610" y="3079115"/>
            <a:ext cx="8013065" cy="3321685"/>
          </a:xfrm>
          <a:prstGeom prst="rect">
            <a:avLst/>
          </a:prstGeom>
          <a:noFill/>
          <a:ln w="9525">
            <a:noFill/>
          </a:ln>
        </p:spPr>
      </p:pic>
      <p:sp>
        <p:nvSpPr>
          <p:cNvPr id="5" name="文本框 4"/>
          <p:cNvSpPr txBox="1"/>
          <p:nvPr/>
        </p:nvSpPr>
        <p:spPr>
          <a:xfrm>
            <a:off x="3200436" y="6032500"/>
            <a:ext cx="3733702" cy="369332"/>
          </a:xfrm>
          <a:prstGeom prst="rect">
            <a:avLst/>
          </a:prstGeom>
          <a:noFill/>
        </p:spPr>
        <p:txBody>
          <a:bodyPr wrap="square" rtlCol="0">
            <a:spAutoFit/>
          </a:bodyPr>
          <a:lstStyle/>
          <a:p>
            <a:r>
              <a:rPr lang="en-US" altLang="zh-CN" dirty="0" err="1">
                <a:solidFill>
                  <a:srgbClr val="FF0000"/>
                </a:solidFill>
                <a:latin typeface="Times New Roman" panose="02020603050405020304" pitchFamily="18" charset="0"/>
                <a:ea typeface="Times New Roman" panose="02020603050405020304"/>
                <a:cs typeface="Times New Roman" panose="02020603050405020304" pitchFamily="18" charset="0"/>
              </a:rPr>
              <a:t>CP</a:t>
            </a:r>
            <a:r>
              <a:rPr lang="en-US" altLang="zh-CN" dirty="0">
                <a:solidFill>
                  <a:srgbClr val="FF0000"/>
                </a:solidFill>
                <a:latin typeface="Times New Roman" panose="02020603050405020304" pitchFamily="18" charset="0"/>
                <a:ea typeface="Times New Roman" panose="02020603050405020304"/>
                <a:cs typeface="Times New Roman" panose="02020603050405020304" pitchFamily="18" charset="0"/>
              </a:rPr>
              <a:t> type dual-point measuring device</a:t>
            </a:r>
            <a:endParaRPr lang="en-US" altLang="zh-CN" dirty="0">
              <a:solidFill>
                <a:srgbClr val="FF0000"/>
              </a:solidFill>
              <a:latin typeface="Times New Roman" panose="02020603050405020304" pitchFamily="18" charset="0"/>
              <a:ea typeface="Times New Roman" panose="02020603050405020304"/>
              <a:cs typeface="Times New Roman" panose="02020603050405020304" pitchFamily="18" charset="0"/>
            </a:endParaRPr>
          </a:p>
        </p:txBody>
      </p:sp>
      <p:sp>
        <p:nvSpPr>
          <p:cNvPr id="8" name="Rectangle 2"/>
          <p:cNvSpPr txBox="1"/>
          <p:nvPr/>
        </p:nvSpPr>
        <p:spPr>
          <a:xfrm>
            <a:off x="609704" y="457278"/>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123825" y="1414780"/>
            <a:ext cx="8992870" cy="5375275"/>
          </a:xfrm>
          <a:solidFill>
            <a:schemeClr val="bg1">
              <a:lumMod val="95000"/>
            </a:schemeClr>
          </a:solidFill>
        </p:spPr>
        <p:txBody>
          <a:bodyPr vert="horz" wrap="square" anchor="t"/>
          <a:lstStyle/>
          <a:p>
            <a:pPr marL="0" indent="0" eaLnBrk="1" hangingPunct="1">
              <a:spcBef>
                <a:spcPts val="480"/>
              </a:spcBef>
              <a:spcAft>
                <a:spcPts val="480"/>
              </a:spcAft>
              <a:buClr>
                <a:srgbClr val="002060"/>
              </a:buClr>
              <a:buFont typeface="Wingdings" panose="05000000000000000000" pitchFamily="2" charset="2"/>
              <a:buNone/>
            </a:pPr>
            <a:r>
              <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III. Introduction to Performance of Flagship Products</a:t>
            </a:r>
            <a:endPar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 Introduction of main specifications</a:t>
            </a:r>
            <a:endPar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3.2. Grinding wheel moving type roll grinder</a:t>
            </a:r>
            <a:endPar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Description of typical structure:</a:t>
            </a:r>
            <a:endPar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sp>
        <p:nvSpPr>
          <p:cNvPr id="4" name="文本框 3"/>
          <p:cNvSpPr txBox="1"/>
          <p:nvPr/>
        </p:nvSpPr>
        <p:spPr>
          <a:xfrm>
            <a:off x="214630" y="2895614"/>
            <a:ext cx="3903435" cy="3108543"/>
          </a:xfrm>
          <a:prstGeom prst="rect">
            <a:avLst/>
          </a:prstGeom>
          <a:noFill/>
        </p:spPr>
        <p:txBody>
          <a:bodyPr wrap="square" rtlCol="0">
            <a:spAutoFit/>
          </a:bodyPr>
          <a:lstStyle/>
          <a:p>
            <a:pPr indent="-342900" algn="just">
              <a:buFont typeface="Arial" panose="020B0604020202020204" pitchFamily="34" charset="0"/>
              <a:buChar char="•"/>
            </a:pPr>
            <a:r>
              <a:rPr sz="1400" dirty="0">
                <a:latin typeface="Times New Roman" panose="02020603050405020304" pitchFamily="18" charset="0"/>
                <a:ea typeface="Times New Roman" panose="02020603050405020304"/>
                <a:cs typeface="Times New Roman" panose="02020603050405020304" pitchFamily="18" charset="0"/>
              </a:rPr>
              <a:t>Eddy current flaw detection: a flaw detection probe is installed on the measuring arm outside the machine tool to detect the cracks on the roll surface, which can be started at any position. The flaw detection process is 100% and covers the roll surface and is provided with a degaussing device. Additionally, independent flaw detection can be performed either after grinding completion or during the grinding process.</a:t>
            </a:r>
            <a:endParaRPr sz="1400" dirty="0">
              <a:latin typeface="Times New Roman" panose="02020603050405020304" pitchFamily="18" charset="0"/>
              <a:ea typeface="Times New Roman" panose="02020603050405020304"/>
              <a:cs typeface="Times New Roman" panose="02020603050405020304" pitchFamily="18" charset="0"/>
            </a:endParaRPr>
          </a:p>
          <a:p>
            <a:pPr indent="-342900" algn="just">
              <a:buFont typeface="Arial" panose="020B0604020202020204" pitchFamily="34" charset="0"/>
              <a:buChar char="•"/>
            </a:pPr>
            <a:r>
              <a:rPr lang="zh-CN" sz="1400" dirty="0">
                <a:latin typeface="Times New Roman" panose="02020603050405020304" pitchFamily="18" charset="0"/>
                <a:ea typeface="Times New Roman" panose="02020603050405020304"/>
                <a:cs typeface="Times New Roman" panose="02020603050405020304" pitchFamily="18" charset="0"/>
              </a:rPr>
              <a:t>Elastic foundation: In order to avoid the impact of vibration around the grinder on grinding, this machine can be equipped with elastic foundation. Key elastic elements are manufactured with German technology.</a:t>
            </a:r>
            <a:endParaRPr lang="zh-CN" sz="1400" dirty="0">
              <a:latin typeface="Times New Roman" panose="02020603050405020304" pitchFamily="18" charset="0"/>
              <a:ea typeface="Times New Roman" panose="02020603050405020304"/>
              <a:cs typeface="Times New Roman" panose="02020603050405020304" pitchFamily="18" charset="0"/>
            </a:endParaRPr>
          </a:p>
        </p:txBody>
      </p:sp>
      <p:pic>
        <p:nvPicPr>
          <p:cNvPr id="3" name="图片 21" descr="wpsF4CE"/>
          <p:cNvPicPr>
            <a:picLocks noChangeAspect="1"/>
          </p:cNvPicPr>
          <p:nvPr/>
        </p:nvPicPr>
        <p:blipFill>
          <a:blip r:embed="rId2"/>
          <a:stretch>
            <a:fillRect/>
          </a:stretch>
        </p:blipFill>
        <p:spPr>
          <a:xfrm>
            <a:off x="4114800" y="2321560"/>
            <a:ext cx="4591050" cy="2019300"/>
          </a:xfrm>
          <a:prstGeom prst="rect">
            <a:avLst/>
          </a:prstGeom>
          <a:noFill/>
          <a:ln w="9525">
            <a:noFill/>
          </a:ln>
        </p:spPr>
      </p:pic>
      <p:pic>
        <p:nvPicPr>
          <p:cNvPr id="5" name="图片 4"/>
          <p:cNvPicPr>
            <a:picLocks noChangeAspect="1"/>
          </p:cNvPicPr>
          <p:nvPr/>
        </p:nvPicPr>
        <p:blipFill>
          <a:blip r:embed="rId3"/>
          <a:srcRect b="43198"/>
          <a:stretch>
            <a:fillRect/>
          </a:stretch>
        </p:blipFill>
        <p:spPr>
          <a:xfrm>
            <a:off x="4114800" y="4594225"/>
            <a:ext cx="4591050" cy="1748790"/>
          </a:xfrm>
          <a:prstGeom prst="rect">
            <a:avLst/>
          </a:prstGeom>
        </p:spPr>
      </p:pic>
      <p:sp>
        <p:nvSpPr>
          <p:cNvPr id="9" name="Rectangle 2"/>
          <p:cNvSpPr txBox="1"/>
          <p:nvPr/>
        </p:nvSpPr>
        <p:spPr>
          <a:xfrm>
            <a:off x="609704" y="457278"/>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123825" y="1414780"/>
            <a:ext cx="8992870" cy="5375275"/>
          </a:xfrm>
          <a:solidFill>
            <a:schemeClr val="bg1">
              <a:lumMod val="95000"/>
            </a:schemeClr>
          </a:solidFill>
        </p:spPr>
        <p:txBody>
          <a:bodyPr vert="horz" wrap="square" anchor="t"/>
          <a:lstStyle/>
          <a:p>
            <a:pPr marL="0" indent="0" eaLnBrk="1" hangingPunct="1">
              <a:spcBef>
                <a:spcPts val="480"/>
              </a:spcBef>
              <a:spcAft>
                <a:spcPts val="480"/>
              </a:spcAft>
              <a:buClr>
                <a:srgbClr val="002060"/>
              </a:buClr>
              <a:buFont typeface="Wingdings" panose="05000000000000000000" pitchFamily="2" charset="2"/>
              <a:buNone/>
            </a:pPr>
            <a:r>
              <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III. Introduction to Performance of Flagship Products</a:t>
            </a:r>
            <a:endPar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 Introduction of main specifications</a:t>
            </a:r>
            <a:endPar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3.2. Grinding wheel moving type roll grinder</a:t>
            </a:r>
            <a:endPar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Description of typical structure:</a:t>
            </a:r>
            <a:endPar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ahoma" panose="020B0604030504040204" pitchFamily="2" charset="0"/>
              </a:rPr>
            </a:fld>
            <a:endParaRPr lang="zh-CN" altLang="en-US" sz="110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pic>
        <p:nvPicPr>
          <p:cNvPr id="6" name="图片 5" descr="DSC_0070"/>
          <p:cNvPicPr>
            <a:picLocks noChangeAspect="1"/>
          </p:cNvPicPr>
          <p:nvPr/>
        </p:nvPicPr>
        <p:blipFill>
          <a:blip r:embed="rId2"/>
          <a:srcRect l="3658" t="20350" b="6550"/>
          <a:stretch>
            <a:fillRect/>
          </a:stretch>
        </p:blipFill>
        <p:spPr>
          <a:xfrm>
            <a:off x="381000" y="3488055"/>
            <a:ext cx="3348355" cy="1963420"/>
          </a:xfrm>
          <a:prstGeom prst="rect">
            <a:avLst/>
          </a:prstGeom>
        </p:spPr>
      </p:pic>
      <p:pic>
        <p:nvPicPr>
          <p:cNvPr id="7" name="图片 6" descr="003"/>
          <p:cNvPicPr>
            <a:picLocks noChangeAspect="1"/>
          </p:cNvPicPr>
          <p:nvPr/>
        </p:nvPicPr>
        <p:blipFill>
          <a:blip r:embed="rId3"/>
          <a:srcRect t="4081" b="16593"/>
          <a:stretch>
            <a:fillRect/>
          </a:stretch>
        </p:blipFill>
        <p:spPr>
          <a:xfrm>
            <a:off x="4323715" y="2231390"/>
            <a:ext cx="3907790" cy="2061210"/>
          </a:xfrm>
          <a:prstGeom prst="rect">
            <a:avLst/>
          </a:prstGeom>
        </p:spPr>
      </p:pic>
      <p:pic>
        <p:nvPicPr>
          <p:cNvPr id="8" name="图片 7" descr="IMAG1790_BURST001"/>
          <p:cNvPicPr>
            <a:picLocks noChangeAspect="1"/>
          </p:cNvPicPr>
          <p:nvPr/>
        </p:nvPicPr>
        <p:blipFill>
          <a:blip r:embed="rId4"/>
          <a:srcRect t="4598"/>
          <a:stretch>
            <a:fillRect/>
          </a:stretch>
        </p:blipFill>
        <p:spPr>
          <a:xfrm>
            <a:off x="4324350" y="4292600"/>
            <a:ext cx="3907155" cy="2108200"/>
          </a:xfrm>
          <a:prstGeom prst="rect">
            <a:avLst/>
          </a:prstGeom>
        </p:spPr>
      </p:pic>
      <p:sp>
        <p:nvSpPr>
          <p:cNvPr id="9" name="Rectangle 2"/>
          <p:cNvSpPr txBox="1"/>
          <p:nvPr/>
        </p:nvSpPr>
        <p:spPr>
          <a:xfrm>
            <a:off x="609704" y="457278"/>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3"/>
          <p:cNvSpPr txBox="1"/>
          <p:nvPr/>
        </p:nvSpPr>
        <p:spPr>
          <a:xfrm>
            <a:off x="227965" y="1042670"/>
            <a:ext cx="8540115" cy="5593715"/>
          </a:xfrm>
          <a:prstGeom prst="rect">
            <a:avLst/>
          </a:prstGeom>
          <a:noFill/>
          <a:ln w="9525">
            <a:noFill/>
          </a:ln>
        </p:spPr>
        <p:txBody>
          <a:bodyPr/>
          <a:lstStyle/>
          <a:p>
            <a:pPr marL="342900" indent="-342900" algn="just" eaLnBrk="1" hangingPunct="1">
              <a:lnSpc>
                <a:spcPct val="80000"/>
              </a:lnSpc>
              <a:spcBef>
                <a:spcPct val="20000"/>
              </a:spcBef>
              <a:buClr>
                <a:schemeClr val="tx2"/>
              </a:buClr>
              <a:buSzPct val="50000"/>
            </a:pPr>
            <a:endParaRPr lang="en-US" altLang="zh-CN" sz="2000" dirty="0">
              <a:latin typeface="Times New Roman" panose="02020603050405020304" pitchFamily="18" charset="0"/>
              <a:cs typeface="Times New Roman" panose="02020603050405020304" pitchFamily="18" charset="0"/>
              <a:sym typeface="+mn-ea"/>
            </a:endParaRPr>
          </a:p>
          <a:p>
            <a:pPr marL="342900" indent="-342900" algn="just" eaLnBrk="1" hangingPunct="1">
              <a:lnSpc>
                <a:spcPct val="64000"/>
              </a:lnSpc>
              <a:spcBef>
                <a:spcPts val="480"/>
              </a:spcBef>
              <a:spcAft>
                <a:spcPts val="480"/>
              </a:spcAft>
              <a:buClr>
                <a:schemeClr val="tx2"/>
              </a:buClr>
              <a:buSzPct val="50000"/>
            </a:pPr>
            <a:r>
              <a:rPr lang="zh-CN" altLang="en-US" sz="2000" b="1" dirty="0">
                <a:latin typeface="Times New Roman" panose="02020603050405020304" pitchFamily="18" charset="0"/>
                <a:ea typeface="Times New Roman" panose="02020603050405020304"/>
                <a:cs typeface="Times New Roman" panose="02020603050405020304" pitchFamily="18" charset="0"/>
                <a:sym typeface="+mn-ea"/>
              </a:rPr>
              <a:t>I. Company Overview</a:t>
            </a:r>
            <a:endParaRPr lang="zh-CN" altLang="en-US" sz="2000" b="1" dirty="0">
              <a:latin typeface="Times New Roman" panose="02020603050405020304" pitchFamily="18" charset="0"/>
              <a:ea typeface="Times New Roman" panose="02020603050405020304"/>
              <a:cs typeface="Times New Roman" panose="02020603050405020304" pitchFamily="18" charset="0"/>
              <a:sym typeface="+mn-ea"/>
            </a:endParaRPr>
          </a:p>
          <a:p>
            <a:pPr marL="198120" indent="457200" algn="just" eaLnBrk="1" hangingPunct="1">
              <a:lnSpc>
                <a:spcPct val="120000"/>
              </a:lnSpc>
              <a:spcBef>
                <a:spcPct val="0"/>
              </a:spcBef>
              <a:buClr>
                <a:schemeClr val="tx2"/>
              </a:buClr>
              <a:buSzPct val="50000"/>
            </a:pPr>
            <a:r>
              <a:rPr lang="zh-CN" altLang="en-US" sz="2000" dirty="0">
                <a:latin typeface="Times New Roman" panose="02020603050405020304" pitchFamily="18" charset="0"/>
                <a:ea typeface="Times New Roman" panose="02020603050405020304"/>
                <a:cs typeface="Times New Roman" panose="02020603050405020304" pitchFamily="18" charset="0"/>
              </a:rPr>
              <a:t>During this period, the enterprise has ushered in the most important and key historical development opportunity. With robust technical capabilities as support, the product range gradually expanded, leading to a steady development where forging and grinding machines emerged side by side. Several products became pioneers domestically, successfully filling gaps in the market. The first large-scale roll grinder, the first D42-630 rolling mill, and more were among these achievements. Notably, the roll forging machine and the centerless grinding machine became key export products, fostering friendly cooperation with developing countries and enhancing China's international reputation.</a:t>
            </a:r>
            <a:endParaRPr lang="zh-CN" altLang="en-US" sz="2000" dirty="0">
              <a:latin typeface="Times New Roman" panose="02020603050405020304" pitchFamily="18" charset="0"/>
              <a:ea typeface="Times New Roman" panose="02020603050405020304"/>
              <a:cs typeface="Times New Roman" panose="02020603050405020304" pitchFamily="18" charset="0"/>
            </a:endParaRPr>
          </a:p>
          <a:p>
            <a:pPr marL="198120" algn="just" eaLnBrk="1" hangingPunct="1">
              <a:lnSpc>
                <a:spcPct val="120000"/>
              </a:lnSpc>
              <a:spcBef>
                <a:spcPct val="0"/>
              </a:spcBef>
              <a:buClr>
                <a:schemeClr val="tx2"/>
              </a:buClr>
              <a:buSzPct val="50000"/>
            </a:pPr>
            <a:r>
              <a:rPr lang="zh-CN" altLang="en-US" sz="2400" dirty="0">
                <a:latin typeface="Times New Roman" panose="02020603050405020304" pitchFamily="18" charset="0"/>
                <a:cs typeface="Times New Roman" panose="02020603050405020304" pitchFamily="18" charset="0"/>
              </a:rPr>
              <a:t>                     </a:t>
            </a:r>
            <a:endParaRPr lang="zh-CN" altLang="en-US" sz="2400" b="1" dirty="0">
              <a:latin typeface="Times New Roman" panose="02020603050405020304" pitchFamily="18" charset="0"/>
              <a:cs typeface="Times New Roman" panose="02020603050405020304" pitchFamily="18" charset="0"/>
            </a:endParaRPr>
          </a:p>
          <a:p>
            <a:pPr marL="342900" indent="-342900" algn="just" eaLnBrk="1" hangingPunct="1">
              <a:lnSpc>
                <a:spcPct val="64000"/>
              </a:lnSpc>
              <a:spcBef>
                <a:spcPct val="16000"/>
              </a:spcBef>
              <a:buClr>
                <a:schemeClr val="tx2"/>
              </a:buClr>
              <a:buSzPct val="50000"/>
            </a:pPr>
            <a:endParaRPr lang="zh-CN" altLang="en-US" sz="2400" b="1" dirty="0">
              <a:latin typeface="Times New Roman" panose="02020603050405020304" pitchFamily="18" charset="0"/>
              <a:cs typeface="Times New Roman" panose="02020603050405020304" pitchFamily="18" charset="0"/>
            </a:endParaRPr>
          </a:p>
        </p:txBody>
      </p:sp>
      <p:sp>
        <p:nvSpPr>
          <p:cNvPr id="14338" name="Rectangle 2"/>
          <p:cNvSpPr>
            <a:spLocks noGrp="1"/>
          </p:cNvSpPr>
          <p:nvPr>
            <p:ph type="title"/>
          </p:nvPr>
        </p:nvSpPr>
        <p:spPr>
          <a:xfrm>
            <a:off x="685037" y="155575"/>
            <a:ext cx="8763635" cy="800735"/>
          </a:xfrm>
        </p:spPr>
        <p:txBody>
          <a:bodyPr vert="horz" wrap="square" anchor="ctr"/>
          <a:lstStyle/>
          <a:p>
            <a:pPr marL="147955" algn="l" eaLnBrk="1" hangingPunct="1"/>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ea typeface="Times New Roman" panose="02020603050405020304"/>
              <a:cs typeface="Times New Roman" panose="02020603050405020304" pitchFamily="18" charset="0"/>
            </a:endParaRPr>
          </a:p>
        </p:txBody>
      </p:sp>
      <p:sp>
        <p:nvSpPr>
          <p:cNvPr id="14339" name="灯片编号占位符 5"/>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3" name="图片 -2147482624" descr="险峰标志-1"/>
          <p:cNvPicPr>
            <a:picLocks noChangeAspect="1"/>
          </p:cNvPicPr>
          <p:nvPr/>
        </p:nvPicPr>
        <p:blipFill>
          <a:blip r:embed="rId1"/>
          <a:srcRect l="7938" r="23813" b="30956"/>
          <a:stretch>
            <a:fillRect/>
          </a:stretch>
        </p:blipFill>
        <p:spPr>
          <a:xfrm>
            <a:off x="227965" y="155575"/>
            <a:ext cx="650875" cy="511175"/>
          </a:xfrm>
          <a:prstGeom prst="rect">
            <a:avLst/>
          </a:prstGeom>
          <a:noFill/>
          <a:ln w="9525">
            <a:noFill/>
          </a:ln>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a:xfrm>
            <a:off x="381000" y="228600"/>
            <a:ext cx="8229600" cy="807085"/>
          </a:xfrm>
        </p:spPr>
        <p:txBody>
          <a:bodyPr vert="horz" wrap="square" anchor="ctr"/>
          <a:lstStyle/>
          <a:p>
            <a:pPr algn="l"/>
            <a:r>
              <a:rPr lang="en-US" altLang="zh-CN" sz="224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ea typeface="Times New Roman" panose="02020603050405020304"/>
                <a:cs typeface="Times New Roman" panose="02020603050405020304" pitchFamily="18" charset="0"/>
                <a:sym typeface="+mn-ea"/>
              </a:rPr>
              <a:t>Guiyang Xianfeng Machine Tool Co., Ltd.</a:t>
            </a:r>
            <a:endParaRPr lang="en-US" altLang="zh-CN" sz="224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ea typeface="Times New Roman" panose="02020603050405020304"/>
              <a:cs typeface="Times New Roman" panose="02020603050405020304" pitchFamily="18" charset="0"/>
              <a:sym typeface="+mn-ea"/>
            </a:endParaRPr>
          </a:p>
        </p:txBody>
      </p:sp>
      <p:sp>
        <p:nvSpPr>
          <p:cNvPr id="16387" name="内容占位符 2"/>
          <p:cNvSpPr>
            <a:spLocks noGrp="1"/>
          </p:cNvSpPr>
          <p:nvPr>
            <p:ph idx="1"/>
          </p:nvPr>
        </p:nvSpPr>
        <p:spPr>
          <a:xfrm>
            <a:off x="111125" y="1414780"/>
            <a:ext cx="9004300" cy="5260340"/>
          </a:xfrm>
          <a:solidFill>
            <a:schemeClr val="bg1">
              <a:lumMod val="95000"/>
            </a:schemeClr>
          </a:solidFill>
        </p:spPr>
        <p:txBody>
          <a:bodyPr vert="horz" wrap="square" anchor="t"/>
          <a:lstStyle/>
          <a:p>
            <a:pPr marL="0" indent="0" eaLnBrk="1" hangingPunct="1">
              <a:buClr>
                <a:srgbClr val="002060"/>
              </a:buClr>
              <a:buFont typeface="Wingdings" panose="05000000000000000000" pitchFamily="2" charset="2"/>
              <a:buNone/>
            </a:pPr>
            <a:r>
              <a:rPr lang="zh-CN" altLang="en-US" sz="1680" b="1" dirty="0">
                <a:solidFill>
                  <a:srgbClr val="002060"/>
                </a:solidFill>
                <a:latin typeface="Times New Roman" panose="02020603050405020304" pitchFamily="18" charset="0"/>
                <a:ea typeface="Times New Roman" panose="02020603050405020304"/>
                <a:cs typeface="Times New Roman" panose="02020603050405020304" pitchFamily="18" charset="0"/>
              </a:rPr>
              <a:t>VII. Introduction to Performance of Flagship Products</a:t>
            </a:r>
            <a:endParaRPr lang="zh-CN" altLang="en-US" sz="1680" b="1" dirty="0">
              <a:solidFill>
                <a:srgbClr val="002060"/>
              </a:solidFill>
              <a:latin typeface="Times New Roman" panose="02020603050405020304" pitchFamily="18" charset="0"/>
              <a:ea typeface="Times New Roman" panose="02020603050405020304"/>
              <a:cs typeface="Times New Roman" panose="02020603050405020304" pitchFamily="18" charset="0"/>
            </a:endParaRPr>
          </a:p>
          <a:p>
            <a:pPr marL="0" indent="0" eaLnBrk="1" hangingPunct="1">
              <a:buClr>
                <a:srgbClr val="002060"/>
              </a:buClr>
              <a:buFont typeface="Wingdings" panose="05000000000000000000" pitchFamily="2" charset="2"/>
              <a:buNone/>
            </a:pPr>
            <a:r>
              <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 Introduction of main specifications</a:t>
            </a:r>
            <a:endPar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3.2. Grinding wheel moving type roll grinder</a:t>
            </a:r>
            <a:endPar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Main Customers:(since 2016):</a:t>
            </a:r>
            <a:endPar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   </a:t>
            </a: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graphicFrame>
        <p:nvGraphicFramePr>
          <p:cNvPr id="4" name="表格 3"/>
          <p:cNvGraphicFramePr>
            <a:graphicFrameLocks noGrp="1"/>
          </p:cNvGraphicFramePr>
          <p:nvPr/>
        </p:nvGraphicFramePr>
        <p:xfrm>
          <a:off x="241935" y="3173730"/>
          <a:ext cx="4520565" cy="3430270"/>
        </p:xfrm>
        <a:graphic>
          <a:graphicData uri="http://schemas.openxmlformats.org/drawingml/2006/table">
            <a:tbl>
              <a:tblPr firstRow="1" bandRow="1">
                <a:tableStyleId>{5940675A-B579-460E-94D1-54222C63F5DA}</a:tableStyleId>
              </a:tblPr>
              <a:tblGrid>
                <a:gridCol w="1240155"/>
                <a:gridCol w="2468245"/>
                <a:gridCol w="812165"/>
              </a:tblGrid>
              <a:tr h="210820">
                <a:tc>
                  <a:txBody>
                    <a:bodyPr/>
                    <a:lstStyle/>
                    <a:p>
                      <a:pPr algn="ctr">
                        <a:buNone/>
                      </a:pPr>
                      <a:r>
                        <a:rPr lang="en-US" sz="800" b="0" dirty="0">
                          <a:solidFill>
                            <a:srgbClr val="000000"/>
                          </a:solidFill>
                          <a:latin typeface="Times New Roman" panose="02020603050405020304" pitchFamily="18" charset="0"/>
                          <a:ea typeface="Times New Roman" panose="02020603050405020304"/>
                          <a:cs typeface="Times New Roman" panose="02020603050405020304" pitchFamily="18" charset="0"/>
                        </a:rPr>
                        <a:t>Product type</a:t>
                      </a:r>
                      <a:endParaRPr lang="en-US" sz="800" b="0" dirty="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800" b="0">
                          <a:solidFill>
                            <a:srgbClr val="000000"/>
                          </a:solidFill>
                          <a:latin typeface="Times New Roman" panose="02020603050405020304" pitchFamily="18" charset="0"/>
                          <a:ea typeface="Times New Roman" panose="02020603050405020304"/>
                          <a:cs typeface="Times New Roman" panose="02020603050405020304" pitchFamily="18" charset="0"/>
                        </a:rPr>
                        <a:t>Name of user unit</a:t>
                      </a:r>
                      <a:endParaRPr lang="en-US" sz="8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800" b="0">
                          <a:solidFill>
                            <a:srgbClr val="000000"/>
                          </a:solidFill>
                          <a:latin typeface="Times New Roman" panose="02020603050405020304" pitchFamily="18" charset="0"/>
                          <a:ea typeface="Times New Roman" panose="02020603050405020304"/>
                          <a:cs typeface="Times New Roman" panose="02020603050405020304" pitchFamily="18" charset="0"/>
                        </a:rPr>
                        <a:t>Time of sale</a:t>
                      </a:r>
                      <a:endParaRPr lang="en-US" sz="8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0185">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MK8463×5000</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800" b="0" dirty="0">
                          <a:solidFill>
                            <a:srgbClr val="000000"/>
                          </a:solidFill>
                          <a:latin typeface="Times New Roman" panose="02020603050405020304" pitchFamily="18" charset="0"/>
                          <a:ea typeface="Times New Roman" panose="02020603050405020304"/>
                          <a:cs typeface="Times New Roman" panose="02020603050405020304" pitchFamily="18" charset="0"/>
                        </a:rPr>
                        <a:t>Shandong </a:t>
                      </a:r>
                      <a:r>
                        <a:rPr lang="en-US" sz="800" b="0" dirty="0" err="1">
                          <a:solidFill>
                            <a:srgbClr val="000000"/>
                          </a:solidFill>
                          <a:latin typeface="Times New Roman" panose="02020603050405020304" pitchFamily="18" charset="0"/>
                          <a:ea typeface="Times New Roman" panose="02020603050405020304"/>
                          <a:cs typeface="Times New Roman" panose="02020603050405020304" pitchFamily="18" charset="0"/>
                        </a:rPr>
                        <a:t>Wantong</a:t>
                      </a:r>
                      <a:r>
                        <a:rPr lang="en-US" sz="800" b="0" dirty="0">
                          <a:solidFill>
                            <a:srgbClr val="000000"/>
                          </a:solidFill>
                          <a:latin typeface="Times New Roman" panose="02020603050405020304" pitchFamily="18" charset="0"/>
                          <a:ea typeface="Times New Roman" panose="02020603050405020304"/>
                          <a:cs typeface="Times New Roman" panose="02020603050405020304" pitchFamily="18" charset="0"/>
                        </a:rPr>
                        <a:t> Metal Technology Co., Ltd.</a:t>
                      </a:r>
                      <a:endParaRPr lang="en-US" sz="800" b="0" dirty="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2016.08</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1455">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MK8480×6000</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800" b="0" dirty="0">
                          <a:solidFill>
                            <a:srgbClr val="000000"/>
                          </a:solidFill>
                          <a:latin typeface="Times New Roman" panose="02020603050405020304" pitchFamily="18" charset="0"/>
                          <a:ea typeface="Times New Roman" panose="02020603050405020304"/>
                          <a:cs typeface="Times New Roman" panose="02020603050405020304" pitchFamily="18" charset="0"/>
                        </a:rPr>
                        <a:t>Tianjin </a:t>
                      </a:r>
                      <a:r>
                        <a:rPr lang="en-US" sz="800" b="0" dirty="0" err="1">
                          <a:solidFill>
                            <a:srgbClr val="000000"/>
                          </a:solidFill>
                          <a:latin typeface="Times New Roman" panose="02020603050405020304" pitchFamily="18" charset="0"/>
                          <a:ea typeface="Times New Roman" panose="02020603050405020304"/>
                          <a:cs typeface="Times New Roman" panose="02020603050405020304" pitchFamily="18" charset="0"/>
                        </a:rPr>
                        <a:t>Zhongwang</a:t>
                      </a:r>
                      <a:r>
                        <a:rPr lang="en-US" sz="800" b="0" dirty="0">
                          <a:solidFill>
                            <a:srgbClr val="000000"/>
                          </a:solidFill>
                          <a:latin typeface="Times New Roman" panose="02020603050405020304" pitchFamily="18" charset="0"/>
                          <a:ea typeface="Times New Roman" panose="02020603050405020304"/>
                          <a:cs typeface="Times New Roman" panose="02020603050405020304" pitchFamily="18" charset="0"/>
                        </a:rPr>
                        <a:t> Aluminum Co., Ltd.</a:t>
                      </a:r>
                      <a:endParaRPr lang="en-US" sz="800" b="0" dirty="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2016.2</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2730">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MKZD84100×4000</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800" b="0" dirty="0">
                          <a:solidFill>
                            <a:srgbClr val="000000"/>
                          </a:solidFill>
                          <a:latin typeface="Times New Roman" panose="02020603050405020304" pitchFamily="18" charset="0"/>
                          <a:ea typeface="Times New Roman" panose="02020603050405020304"/>
                          <a:cs typeface="Times New Roman" panose="02020603050405020304" pitchFamily="18" charset="0"/>
                        </a:rPr>
                        <a:t>Yunnan </a:t>
                      </a:r>
                      <a:r>
                        <a:rPr lang="en-US" sz="800" b="0" dirty="0" err="1">
                          <a:solidFill>
                            <a:srgbClr val="000000"/>
                          </a:solidFill>
                          <a:latin typeface="Times New Roman" panose="02020603050405020304" pitchFamily="18" charset="0"/>
                          <a:ea typeface="Times New Roman" panose="02020603050405020304"/>
                          <a:cs typeface="Times New Roman" panose="02020603050405020304" pitchFamily="18" charset="0"/>
                        </a:rPr>
                        <a:t>Haoxin</a:t>
                      </a:r>
                      <a:r>
                        <a:rPr lang="en-US" sz="800" b="0" dirty="0">
                          <a:solidFill>
                            <a:srgbClr val="000000"/>
                          </a:solidFill>
                          <a:latin typeface="Times New Roman" panose="02020603050405020304" pitchFamily="18" charset="0"/>
                          <a:ea typeface="Times New Roman" panose="02020603050405020304"/>
                          <a:cs typeface="Times New Roman" panose="02020603050405020304" pitchFamily="18" charset="0"/>
                        </a:rPr>
                        <a:t> Aluminum Foil Co., Ltd.</a:t>
                      </a:r>
                      <a:endParaRPr lang="en-US" sz="800" b="0" dirty="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2016.01</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0820">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MK84160×6000</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800" b="0" dirty="0">
                          <a:solidFill>
                            <a:srgbClr val="000000"/>
                          </a:solidFill>
                          <a:latin typeface="Times New Roman" panose="02020603050405020304" pitchFamily="18" charset="0"/>
                          <a:ea typeface="Times New Roman" panose="02020603050405020304"/>
                          <a:cs typeface="Times New Roman" panose="02020603050405020304" pitchFamily="18" charset="0"/>
                        </a:rPr>
                        <a:t>Shandong </a:t>
                      </a:r>
                      <a:r>
                        <a:rPr lang="en-US" sz="800" b="0" dirty="0" err="1">
                          <a:solidFill>
                            <a:srgbClr val="000000"/>
                          </a:solidFill>
                          <a:latin typeface="Times New Roman" panose="02020603050405020304" pitchFamily="18" charset="0"/>
                          <a:ea typeface="Times New Roman" panose="02020603050405020304"/>
                          <a:cs typeface="Times New Roman" panose="02020603050405020304" pitchFamily="18" charset="0"/>
                        </a:rPr>
                        <a:t>Wantong</a:t>
                      </a:r>
                      <a:r>
                        <a:rPr lang="en-US" sz="800" b="0" dirty="0">
                          <a:solidFill>
                            <a:srgbClr val="000000"/>
                          </a:solidFill>
                          <a:latin typeface="Times New Roman" panose="02020603050405020304" pitchFamily="18" charset="0"/>
                          <a:ea typeface="Times New Roman" panose="02020603050405020304"/>
                          <a:cs typeface="Times New Roman" panose="02020603050405020304" pitchFamily="18" charset="0"/>
                        </a:rPr>
                        <a:t> Metal Technology Co., Ltd.</a:t>
                      </a:r>
                      <a:endParaRPr lang="en-US" sz="800" b="0" dirty="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2016.02</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1455">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MK8463×5000</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800" b="0">
                          <a:solidFill>
                            <a:srgbClr val="000000"/>
                          </a:solidFill>
                          <a:latin typeface="Times New Roman" panose="02020603050405020304" pitchFamily="18" charset="0"/>
                          <a:ea typeface="Times New Roman" panose="02020603050405020304"/>
                          <a:cs typeface="Times New Roman" panose="02020603050405020304" pitchFamily="18" charset="0"/>
                        </a:rPr>
                        <a:t>Shandong Wantong Metal Technology Co., Ltd.</a:t>
                      </a:r>
                      <a:endParaRPr lang="en-US" sz="8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800"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2017.05</a:t>
                      </a:r>
                      <a:endParaRPr lang="en-US" altLang="en-US" sz="800"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0185">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MK84160×7000</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800" b="0">
                          <a:solidFill>
                            <a:srgbClr val="000000"/>
                          </a:solidFill>
                          <a:latin typeface="Times New Roman" panose="02020603050405020304" pitchFamily="18" charset="0"/>
                          <a:ea typeface="Times New Roman" panose="02020603050405020304"/>
                          <a:cs typeface="Times New Roman" panose="02020603050405020304" pitchFamily="18" charset="0"/>
                        </a:rPr>
                        <a:t>Shanghai Huafon Aluminium Corporation</a:t>
                      </a:r>
                      <a:endParaRPr lang="en-US" sz="8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2017.05</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0820">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MK8463×5000</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800" b="0" dirty="0" err="1">
                          <a:solidFill>
                            <a:srgbClr val="000000"/>
                          </a:solidFill>
                          <a:latin typeface="Times New Roman" panose="02020603050405020304" pitchFamily="18" charset="0"/>
                          <a:ea typeface="Times New Roman" panose="02020603050405020304"/>
                          <a:cs typeface="Times New Roman" panose="02020603050405020304" pitchFamily="18" charset="0"/>
                        </a:rPr>
                        <a:t>Tongling</a:t>
                      </a:r>
                      <a:r>
                        <a:rPr lang="en-US" sz="800" b="0" dirty="0">
                          <a:solidFill>
                            <a:srgbClr val="000000"/>
                          </a:solidFill>
                          <a:latin typeface="Times New Roman" panose="02020603050405020304" pitchFamily="18" charset="0"/>
                          <a:ea typeface="Times New Roman" panose="02020603050405020304"/>
                          <a:cs typeface="Times New Roman" panose="02020603050405020304" pitchFamily="18" charset="0"/>
                        </a:rPr>
                        <a:t> </a:t>
                      </a:r>
                      <a:r>
                        <a:rPr lang="en-US" sz="800" b="0" dirty="0" err="1">
                          <a:solidFill>
                            <a:srgbClr val="000000"/>
                          </a:solidFill>
                          <a:latin typeface="Times New Roman" panose="02020603050405020304" pitchFamily="18" charset="0"/>
                          <a:ea typeface="Times New Roman" panose="02020603050405020304"/>
                          <a:cs typeface="Times New Roman" panose="02020603050405020304" pitchFamily="18" charset="0"/>
                        </a:rPr>
                        <a:t>Jinyu</a:t>
                      </a:r>
                      <a:r>
                        <a:rPr lang="en-US" sz="800" b="0" dirty="0">
                          <a:solidFill>
                            <a:srgbClr val="000000"/>
                          </a:solidFill>
                          <a:latin typeface="Times New Roman" panose="02020603050405020304" pitchFamily="18" charset="0"/>
                          <a:ea typeface="Times New Roman" panose="02020603050405020304"/>
                          <a:cs typeface="Times New Roman" panose="02020603050405020304" pitchFamily="18" charset="0"/>
                        </a:rPr>
                        <a:t> Aluminum-based New Materials Co., Ltd.</a:t>
                      </a:r>
                      <a:endParaRPr lang="en-US" sz="800" b="0" dirty="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2017.5</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0185">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MK84160×5000</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800" b="0">
                          <a:solidFill>
                            <a:srgbClr val="000000"/>
                          </a:solidFill>
                          <a:latin typeface="Times New Roman" panose="02020603050405020304" pitchFamily="18" charset="0"/>
                          <a:ea typeface="Times New Roman" panose="02020603050405020304"/>
                          <a:cs typeface="Times New Roman" panose="02020603050405020304" pitchFamily="18" charset="0"/>
                        </a:rPr>
                        <a:t>Tongling Jinyu Aluminum-based New Materials Co., Ltd.</a:t>
                      </a:r>
                      <a:endParaRPr lang="en-US" sz="8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2017.5</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2090">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MK8463×6000</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800" b="0">
                          <a:solidFill>
                            <a:srgbClr val="000000"/>
                          </a:solidFill>
                          <a:latin typeface="Times New Roman" panose="02020603050405020304" pitchFamily="18" charset="0"/>
                          <a:ea typeface="Times New Roman" panose="02020603050405020304"/>
                          <a:cs typeface="Times New Roman" panose="02020603050405020304" pitchFamily="18" charset="0"/>
                        </a:rPr>
                        <a:t>Henan Zhongfu Industrial Co., Ltd.</a:t>
                      </a:r>
                      <a:endParaRPr lang="en-US" sz="8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2017.12</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2095">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MK8480×30</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800" b="0">
                          <a:solidFill>
                            <a:srgbClr val="000000"/>
                          </a:solidFill>
                          <a:latin typeface="Times New Roman" panose="02020603050405020304" pitchFamily="18" charset="0"/>
                          <a:ea typeface="Times New Roman" panose="02020603050405020304"/>
                          <a:cs typeface="Times New Roman" panose="02020603050405020304" pitchFamily="18" charset="0"/>
                        </a:rPr>
                        <a:t>Ningbo Jintian Copper (Group) Co., Ltd.</a:t>
                      </a:r>
                      <a:endParaRPr lang="en-US" sz="8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2017.12</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2730">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MK8463×50</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800" b="0">
                          <a:solidFill>
                            <a:srgbClr val="000000"/>
                          </a:solidFill>
                          <a:latin typeface="Times New Roman" panose="02020603050405020304" pitchFamily="18" charset="0"/>
                          <a:ea typeface="Times New Roman" panose="02020603050405020304"/>
                          <a:cs typeface="Times New Roman" panose="02020603050405020304" pitchFamily="18" charset="0"/>
                        </a:rPr>
                        <a:t>Shandong Hontron Aluminum Industry Holding Co., Ltd.</a:t>
                      </a:r>
                      <a:endParaRPr lang="en-US" sz="8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2017.9</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4000">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MK84125×50</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800" b="0">
                          <a:solidFill>
                            <a:srgbClr val="000000"/>
                          </a:solidFill>
                          <a:latin typeface="Times New Roman" panose="02020603050405020304" pitchFamily="18" charset="0"/>
                          <a:ea typeface="Times New Roman" panose="02020603050405020304"/>
                          <a:cs typeface="Times New Roman" panose="02020603050405020304" pitchFamily="18" charset="0"/>
                        </a:rPr>
                        <a:t>Inner Mongolia Liansheng New Energy Materials Co., Ltd.</a:t>
                      </a:r>
                      <a:endParaRPr lang="en-US" sz="8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2018.3</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0185">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MK8480×50</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800" b="0">
                          <a:solidFill>
                            <a:srgbClr val="000000"/>
                          </a:solidFill>
                          <a:latin typeface="Times New Roman" panose="02020603050405020304" pitchFamily="18" charset="0"/>
                          <a:ea typeface="Times New Roman" panose="02020603050405020304"/>
                          <a:cs typeface="Times New Roman" panose="02020603050405020304" pitchFamily="18" charset="0"/>
                        </a:rPr>
                        <a:t>Qingyuan Chujiang Copper Industry Co., Ltd.</a:t>
                      </a:r>
                      <a:endParaRPr lang="en-US" sz="8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2018.4</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0820">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MK84200×80</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800" b="0">
                          <a:solidFill>
                            <a:srgbClr val="000000"/>
                          </a:solidFill>
                          <a:latin typeface="Times New Roman" panose="02020603050405020304" pitchFamily="18" charset="0"/>
                          <a:ea typeface="Times New Roman" panose="02020603050405020304"/>
                          <a:cs typeface="Times New Roman" panose="02020603050405020304" pitchFamily="18" charset="0"/>
                        </a:rPr>
                        <a:t>Xinjiang Xiangsheng New Material Technology Co., Ltd.</a:t>
                      </a:r>
                      <a:endParaRPr lang="en-US" sz="8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800"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2018.4</a:t>
                      </a:r>
                      <a:endParaRPr lang="en-US" altLang="en-US" sz="800"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graphicFrame>
        <p:nvGraphicFramePr>
          <p:cNvPr id="3" name="表格 2"/>
          <p:cNvGraphicFramePr>
            <a:graphicFrameLocks noGrp="1"/>
          </p:cNvGraphicFramePr>
          <p:nvPr/>
        </p:nvGraphicFramePr>
        <p:xfrm>
          <a:off x="4876792" y="1573274"/>
          <a:ext cx="3886098" cy="5111689"/>
        </p:xfrm>
        <a:graphic>
          <a:graphicData uri="http://schemas.openxmlformats.org/drawingml/2006/table">
            <a:tbl>
              <a:tblPr firstRow="1" bandRow="1"/>
              <a:tblGrid>
                <a:gridCol w="990574"/>
                <a:gridCol w="2362138"/>
                <a:gridCol w="533386"/>
              </a:tblGrid>
              <a:tr h="174347">
                <a:tc>
                  <a:txBody>
                    <a:bodyPr/>
                    <a:lstStyle/>
                    <a:p>
                      <a:pPr algn="ctr">
                        <a:spcAft>
                          <a:spcPts val="0"/>
                        </a:spcAft>
                      </a:pPr>
                      <a:r>
                        <a:rPr lang="en-US" sz="800" kern="100" dirty="0" err="1">
                          <a:effectLst/>
                          <a:latin typeface="Times New Roman" panose="02020603050405020304"/>
                          <a:ea typeface="宋体" panose="02010600030101010101" pitchFamily="2" charset="-122"/>
                          <a:cs typeface="Times New Roman" panose="02020603050405020304"/>
                        </a:rPr>
                        <a:t>MK8463×50</a:t>
                      </a:r>
                      <a:endParaRPr lang="zh-CN" sz="800" kern="100" dirty="0">
                        <a:effectLst/>
                        <a:latin typeface="Calibri" panose="020F0502020204030204"/>
                        <a:ea typeface="宋体" panose="02010600030101010101" pitchFamily="2" charset="-122"/>
                        <a:cs typeface="Times New Roman" panose="02020603050405020304"/>
                      </a:endParaRPr>
                    </a:p>
                  </a:txBody>
                  <a:tcPr marL="68580" marR="68580" marT="9525"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Guangdong Huaguan Steel Co., Ltd.</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2016.01</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5400">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MK8463×50</a:t>
                      </a:r>
                      <a:endParaRPr lang="zh-CN" sz="800" kern="100">
                        <a:effectLst/>
                        <a:latin typeface="Calibri" panose="020F0502020204030204"/>
                        <a:ea typeface="宋体" panose="02010600030101010101" pitchFamily="2" charset="-122"/>
                        <a:cs typeface="Times New Roman" panose="02020603050405020304"/>
                      </a:endParaRPr>
                    </a:p>
                  </a:txBody>
                  <a:tcPr marL="68580" marR="68580" marT="9525"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Hebei Zhaojian Metal Products Co., Ltd. 2 sets (1420 cold rolling)</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dirty="0">
                          <a:effectLst/>
                          <a:latin typeface="Times New Roman" panose="02020603050405020304"/>
                          <a:ea typeface="宋体" panose="02010600030101010101" pitchFamily="2" charset="-122"/>
                          <a:cs typeface="Times New Roman" panose="02020603050405020304"/>
                        </a:rPr>
                        <a:t>2016.04</a:t>
                      </a:r>
                      <a:endParaRPr lang="zh-CN" sz="800" kern="100" dirty="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209638">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MKZ84125×50</a:t>
                      </a:r>
                      <a:endParaRPr lang="zh-CN" sz="800" kern="100">
                        <a:effectLst/>
                        <a:latin typeface="Calibri" panose="020F0502020204030204"/>
                        <a:ea typeface="宋体" panose="02010600030101010101" pitchFamily="2" charset="-122"/>
                        <a:cs typeface="Times New Roman" panose="02020603050405020304"/>
                      </a:endParaRPr>
                    </a:p>
                  </a:txBody>
                  <a:tcPr marL="68580" marR="68580" marT="9525"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dirty="0" err="1">
                          <a:effectLst/>
                          <a:latin typeface="Times New Roman" panose="02020603050405020304"/>
                          <a:ea typeface="宋体" panose="02010600030101010101" pitchFamily="2" charset="-122"/>
                          <a:cs typeface="Times New Roman" panose="02020603050405020304"/>
                        </a:rPr>
                        <a:t>Hebei</a:t>
                      </a:r>
                      <a:r>
                        <a:rPr lang="en-US" sz="800" kern="100" dirty="0">
                          <a:effectLst/>
                          <a:latin typeface="Times New Roman" panose="02020603050405020304"/>
                          <a:ea typeface="宋体" panose="02010600030101010101" pitchFamily="2" charset="-122"/>
                          <a:cs typeface="Times New Roman" panose="02020603050405020304"/>
                        </a:rPr>
                        <a:t> </a:t>
                      </a:r>
                      <a:r>
                        <a:rPr lang="en-US" sz="800" kern="100" dirty="0" err="1">
                          <a:effectLst/>
                          <a:latin typeface="Times New Roman" panose="02020603050405020304"/>
                          <a:ea typeface="宋体" panose="02010600030101010101" pitchFamily="2" charset="-122"/>
                          <a:cs typeface="Times New Roman" panose="02020603050405020304"/>
                        </a:rPr>
                        <a:t>Zhaojian</a:t>
                      </a:r>
                      <a:r>
                        <a:rPr lang="en-US" sz="800" kern="100" dirty="0">
                          <a:effectLst/>
                          <a:latin typeface="Times New Roman" panose="02020603050405020304"/>
                          <a:ea typeface="宋体" panose="02010600030101010101" pitchFamily="2" charset="-122"/>
                          <a:cs typeface="Times New Roman" panose="02020603050405020304"/>
                        </a:rPr>
                        <a:t> Metal Products Co., Ltd. 1 set (1420 rolling)</a:t>
                      </a:r>
                      <a:endParaRPr lang="zh-CN" sz="800" kern="100" dirty="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2016.04</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4874">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MK8480×50</a:t>
                      </a:r>
                      <a:endParaRPr lang="zh-CN" sz="800" kern="100">
                        <a:effectLst/>
                        <a:latin typeface="Calibri" panose="020F0502020204030204"/>
                        <a:ea typeface="宋体" panose="02010600030101010101" pitchFamily="2" charset="-122"/>
                        <a:cs typeface="Times New Roman" panose="02020603050405020304"/>
                      </a:endParaRPr>
                    </a:p>
                  </a:txBody>
                  <a:tcPr marL="68580" marR="68580" marT="9525"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Jurong Zhongsheng Plate and Strip Science and Technology Co., Ltd.</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2016.10</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5400">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MK8440×30</a:t>
                      </a:r>
                      <a:endParaRPr lang="zh-CN" sz="800" kern="100">
                        <a:effectLst/>
                        <a:latin typeface="Calibri" panose="020F0502020204030204"/>
                        <a:ea typeface="宋体" panose="02010600030101010101" pitchFamily="2" charset="-122"/>
                        <a:cs typeface="Times New Roman" panose="02020603050405020304"/>
                      </a:endParaRPr>
                    </a:p>
                  </a:txBody>
                  <a:tcPr marL="68580" marR="68580" marT="9525"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dirty="0" err="1">
                          <a:effectLst/>
                          <a:latin typeface="Times New Roman" panose="02020603050405020304"/>
                          <a:ea typeface="宋体" panose="02010600030101010101" pitchFamily="2" charset="-122"/>
                          <a:cs typeface="Times New Roman" panose="02020603050405020304"/>
                        </a:rPr>
                        <a:t>Jurong</a:t>
                      </a:r>
                      <a:r>
                        <a:rPr lang="en-US" sz="800" kern="100" dirty="0">
                          <a:effectLst/>
                          <a:latin typeface="Times New Roman" panose="02020603050405020304"/>
                          <a:ea typeface="宋体" panose="02010600030101010101" pitchFamily="2" charset="-122"/>
                          <a:cs typeface="Times New Roman" panose="02020603050405020304"/>
                        </a:rPr>
                        <a:t> </a:t>
                      </a:r>
                      <a:r>
                        <a:rPr lang="en-US" sz="800" kern="100" dirty="0" err="1">
                          <a:effectLst/>
                          <a:latin typeface="Times New Roman" panose="02020603050405020304"/>
                          <a:ea typeface="宋体" panose="02010600030101010101" pitchFamily="2" charset="-122"/>
                          <a:cs typeface="Times New Roman" panose="02020603050405020304"/>
                        </a:rPr>
                        <a:t>Zhongsheng</a:t>
                      </a:r>
                      <a:r>
                        <a:rPr lang="en-US" sz="800" kern="100" dirty="0">
                          <a:effectLst/>
                          <a:latin typeface="Times New Roman" panose="02020603050405020304"/>
                          <a:ea typeface="宋体" panose="02010600030101010101" pitchFamily="2" charset="-122"/>
                          <a:cs typeface="Times New Roman" panose="02020603050405020304"/>
                        </a:rPr>
                        <a:t> Plate and Strip Science and Technology Co., Ltd.</a:t>
                      </a:r>
                      <a:endParaRPr lang="zh-CN" sz="800" kern="100" dirty="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2016.10</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4347">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MK8463×40</a:t>
                      </a:r>
                      <a:endParaRPr lang="zh-CN" sz="800" kern="100">
                        <a:effectLst/>
                        <a:latin typeface="Calibri" panose="020F0502020204030204"/>
                        <a:ea typeface="宋体" panose="02010600030101010101" pitchFamily="2" charset="-122"/>
                        <a:cs typeface="Times New Roman" panose="02020603050405020304"/>
                      </a:endParaRPr>
                    </a:p>
                  </a:txBody>
                  <a:tcPr marL="68580" marR="68580" marT="9525"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Shandong Tangrong New Material Co., Ltd.</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2016.9</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4874">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MK8440×30</a:t>
                      </a:r>
                      <a:endParaRPr lang="zh-CN" sz="800" kern="100">
                        <a:effectLst/>
                        <a:latin typeface="Calibri" panose="020F0502020204030204"/>
                        <a:ea typeface="宋体" panose="02010600030101010101" pitchFamily="2" charset="-122"/>
                        <a:cs typeface="Times New Roman" panose="02020603050405020304"/>
                      </a:endParaRPr>
                    </a:p>
                  </a:txBody>
                  <a:tcPr marL="68580" marR="68580" marT="9525"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dirty="0" err="1">
                          <a:effectLst/>
                          <a:latin typeface="Times New Roman" panose="02020603050405020304"/>
                          <a:ea typeface="宋体" panose="02010600030101010101" pitchFamily="2" charset="-122"/>
                          <a:cs typeface="Times New Roman" panose="02020603050405020304"/>
                        </a:rPr>
                        <a:t>Bazhou</a:t>
                      </a:r>
                      <a:r>
                        <a:rPr lang="en-US" sz="800" kern="100" dirty="0">
                          <a:effectLst/>
                          <a:latin typeface="Times New Roman" panose="02020603050405020304"/>
                          <a:ea typeface="宋体" panose="02010600030101010101" pitchFamily="2" charset="-122"/>
                          <a:cs typeface="Times New Roman" panose="02020603050405020304"/>
                        </a:rPr>
                        <a:t> </a:t>
                      </a:r>
                      <a:r>
                        <a:rPr lang="en-US" sz="800" kern="100" dirty="0" err="1">
                          <a:effectLst/>
                          <a:latin typeface="Times New Roman" panose="02020603050405020304"/>
                          <a:ea typeface="宋体" panose="02010600030101010101" pitchFamily="2" charset="-122"/>
                          <a:cs typeface="Times New Roman" panose="02020603050405020304"/>
                        </a:rPr>
                        <a:t>Tianli</a:t>
                      </a:r>
                      <a:r>
                        <a:rPr lang="en-US" sz="800" kern="100" dirty="0">
                          <a:effectLst/>
                          <a:latin typeface="Times New Roman" panose="02020603050405020304"/>
                          <a:ea typeface="宋体" panose="02010600030101010101" pitchFamily="2" charset="-122"/>
                          <a:cs typeface="Times New Roman" panose="02020603050405020304"/>
                        </a:rPr>
                        <a:t> Metal Products Co., Ltd.</a:t>
                      </a:r>
                      <a:endParaRPr lang="zh-CN" sz="800" kern="100" dirty="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2017.02</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4347">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MK8440×30</a:t>
                      </a:r>
                      <a:endParaRPr lang="zh-CN" sz="800" kern="100">
                        <a:effectLst/>
                        <a:latin typeface="Calibri" panose="020F0502020204030204"/>
                        <a:ea typeface="宋体" panose="02010600030101010101" pitchFamily="2" charset="-122"/>
                        <a:cs typeface="Times New Roman" panose="02020603050405020304"/>
                      </a:endParaRPr>
                    </a:p>
                  </a:txBody>
                  <a:tcPr marL="68580" marR="68580" marT="9525"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dirty="0" err="1">
                          <a:effectLst/>
                          <a:latin typeface="Times New Roman" panose="02020603050405020304"/>
                          <a:ea typeface="宋体" panose="02010600030101010101" pitchFamily="2" charset="-122"/>
                          <a:cs typeface="Times New Roman" panose="02020603050405020304"/>
                        </a:rPr>
                        <a:t>Bazhou</a:t>
                      </a:r>
                      <a:r>
                        <a:rPr lang="en-US" sz="800" kern="100" dirty="0">
                          <a:effectLst/>
                          <a:latin typeface="Times New Roman" panose="02020603050405020304"/>
                          <a:ea typeface="宋体" panose="02010600030101010101" pitchFamily="2" charset="-122"/>
                          <a:cs typeface="Times New Roman" panose="02020603050405020304"/>
                        </a:rPr>
                        <a:t> </a:t>
                      </a:r>
                      <a:r>
                        <a:rPr lang="en-US" sz="800" kern="100" dirty="0" err="1">
                          <a:effectLst/>
                          <a:latin typeface="Times New Roman" panose="02020603050405020304"/>
                          <a:ea typeface="宋体" panose="02010600030101010101" pitchFamily="2" charset="-122"/>
                          <a:cs typeface="Times New Roman" panose="02020603050405020304"/>
                        </a:rPr>
                        <a:t>Tianli</a:t>
                      </a:r>
                      <a:r>
                        <a:rPr lang="en-US" sz="800" kern="100" dirty="0">
                          <a:effectLst/>
                          <a:latin typeface="Times New Roman" panose="02020603050405020304"/>
                          <a:ea typeface="宋体" panose="02010600030101010101" pitchFamily="2" charset="-122"/>
                          <a:cs typeface="Times New Roman" panose="02020603050405020304"/>
                        </a:rPr>
                        <a:t> Metal Products Co., Ltd.</a:t>
                      </a:r>
                      <a:endParaRPr lang="zh-CN" sz="800" kern="100" dirty="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2017.04</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5927">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MK8480×40</a:t>
                      </a:r>
                      <a:endParaRPr lang="zh-CN" sz="800" kern="100">
                        <a:effectLst/>
                        <a:latin typeface="Calibri" panose="020F0502020204030204"/>
                        <a:ea typeface="宋体" panose="02010600030101010101" pitchFamily="2" charset="-122"/>
                        <a:cs typeface="Times New Roman" panose="02020603050405020304"/>
                      </a:endParaRPr>
                    </a:p>
                  </a:txBody>
                  <a:tcPr marL="68580" marR="68580" marT="9525"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dirty="0" err="1">
                          <a:effectLst/>
                          <a:latin typeface="Times New Roman" panose="02020603050405020304"/>
                          <a:ea typeface="宋体" panose="02010600030101010101" pitchFamily="2" charset="-122"/>
                          <a:cs typeface="Times New Roman" panose="02020603050405020304"/>
                        </a:rPr>
                        <a:t>Bazhou</a:t>
                      </a:r>
                      <a:r>
                        <a:rPr lang="en-US" sz="800" kern="100" dirty="0">
                          <a:effectLst/>
                          <a:latin typeface="Times New Roman" panose="02020603050405020304"/>
                          <a:ea typeface="宋体" panose="02010600030101010101" pitchFamily="2" charset="-122"/>
                          <a:cs typeface="Times New Roman" panose="02020603050405020304"/>
                        </a:rPr>
                        <a:t> </a:t>
                      </a:r>
                      <a:r>
                        <a:rPr lang="en-US" sz="800" kern="100" dirty="0" err="1">
                          <a:effectLst/>
                          <a:latin typeface="Times New Roman" panose="02020603050405020304"/>
                          <a:ea typeface="宋体" panose="02010600030101010101" pitchFamily="2" charset="-122"/>
                          <a:cs typeface="Times New Roman" panose="02020603050405020304"/>
                        </a:rPr>
                        <a:t>Tianli</a:t>
                      </a:r>
                      <a:r>
                        <a:rPr lang="en-US" sz="800" kern="100" dirty="0">
                          <a:effectLst/>
                          <a:latin typeface="Times New Roman" panose="02020603050405020304"/>
                          <a:ea typeface="宋体" panose="02010600030101010101" pitchFamily="2" charset="-122"/>
                          <a:cs typeface="Times New Roman" panose="02020603050405020304"/>
                        </a:rPr>
                        <a:t> Metal Products Co., Ltd.</a:t>
                      </a:r>
                      <a:endParaRPr lang="zh-CN" sz="800" kern="100" dirty="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2017.04</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209111">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MK8480×4000</a:t>
                      </a:r>
                      <a:endParaRPr lang="zh-CN" sz="800" kern="100">
                        <a:effectLst/>
                        <a:latin typeface="Calibri" panose="020F0502020204030204"/>
                        <a:ea typeface="宋体" panose="02010600030101010101" pitchFamily="2" charset="-122"/>
                        <a:cs typeface="Times New Roman" panose="02020603050405020304"/>
                      </a:endParaRPr>
                    </a:p>
                  </a:txBody>
                  <a:tcPr marL="68580" marR="68580" marT="9525"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Hebei Shengbao Iron &amp; Steel Group</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2017.01</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209638">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MK8440×30</a:t>
                      </a:r>
                      <a:endParaRPr lang="zh-CN" sz="800" kern="100">
                        <a:effectLst/>
                        <a:latin typeface="Calibri" panose="020F0502020204030204"/>
                        <a:ea typeface="宋体" panose="02010600030101010101" pitchFamily="2" charset="-122"/>
                        <a:cs typeface="Times New Roman" panose="02020603050405020304"/>
                      </a:endParaRPr>
                    </a:p>
                  </a:txBody>
                  <a:tcPr marL="68580" marR="68580" marT="9525"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Qingyuan Hongya Metal Rolling Co., Ltd.</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2017.3</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210691">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MK84125×60</a:t>
                      </a:r>
                      <a:endParaRPr lang="zh-CN" sz="800" kern="100">
                        <a:effectLst/>
                        <a:latin typeface="Calibri" panose="020F0502020204030204"/>
                        <a:ea typeface="宋体" panose="02010600030101010101" pitchFamily="2" charset="-122"/>
                        <a:cs typeface="Times New Roman" panose="02020603050405020304"/>
                      </a:endParaRPr>
                    </a:p>
                  </a:txBody>
                  <a:tcPr marL="68580" marR="68580" marT="9525"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Fujian Kaijing New Technology Material Co., Ltd.</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2017.3</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4347">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MK84125×5000</a:t>
                      </a:r>
                      <a:endParaRPr lang="zh-CN" sz="800" kern="100">
                        <a:effectLst/>
                        <a:latin typeface="Calibri" panose="020F0502020204030204"/>
                        <a:ea typeface="宋体" panose="02010600030101010101" pitchFamily="2" charset="-122"/>
                        <a:cs typeface="Times New Roman" panose="02020603050405020304"/>
                      </a:endParaRPr>
                    </a:p>
                  </a:txBody>
                  <a:tcPr marL="68580" marR="68580" marT="9525"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Taian Shengde Daye New Material Co., Ltd.</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2017.3</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4874">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MK8463×40</a:t>
                      </a:r>
                      <a:endParaRPr lang="zh-CN" sz="800" kern="100">
                        <a:effectLst/>
                        <a:latin typeface="Calibri" panose="020F0502020204030204"/>
                        <a:ea typeface="宋体" panose="02010600030101010101" pitchFamily="2" charset="-122"/>
                        <a:cs typeface="Times New Roman" panose="02020603050405020304"/>
                      </a:endParaRPr>
                    </a:p>
                  </a:txBody>
                  <a:tcPr marL="68580" marR="68580" marT="9525"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Shandong Dongye Metal Products Co., Ltd.</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2017.3</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4874">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MK8480×50</a:t>
                      </a:r>
                      <a:endParaRPr lang="zh-CN" sz="800" kern="100">
                        <a:effectLst/>
                        <a:latin typeface="Calibri" panose="020F0502020204030204"/>
                        <a:ea typeface="宋体" panose="02010600030101010101" pitchFamily="2" charset="-122"/>
                        <a:cs typeface="Times New Roman" panose="02020603050405020304"/>
                      </a:endParaRPr>
                    </a:p>
                  </a:txBody>
                  <a:tcPr marL="68580" marR="68580" marT="9525"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Shang Shing Steel Industrial Co., Ltd.</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2017.6</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4874">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MK8440A×30</a:t>
                      </a:r>
                      <a:endParaRPr lang="zh-CN" sz="800" kern="100">
                        <a:effectLst/>
                        <a:latin typeface="Calibri" panose="020F0502020204030204"/>
                        <a:ea typeface="宋体" panose="02010600030101010101" pitchFamily="2" charset="-122"/>
                        <a:cs typeface="Times New Roman" panose="02020603050405020304"/>
                      </a:endParaRPr>
                    </a:p>
                  </a:txBody>
                  <a:tcPr marL="68580" marR="68580" marT="9525"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Zhejiang Rongxin Strip Steel Co., Ltd.</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2017.10</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4874">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MK8480×40</a:t>
                      </a:r>
                      <a:endParaRPr lang="zh-CN" sz="800" kern="100">
                        <a:effectLst/>
                        <a:latin typeface="Calibri" panose="020F0502020204030204"/>
                        <a:ea typeface="宋体" panose="02010600030101010101" pitchFamily="2" charset="-122"/>
                        <a:cs typeface="Times New Roman" panose="02020603050405020304"/>
                      </a:endParaRPr>
                    </a:p>
                  </a:txBody>
                  <a:tcPr marL="68580" marR="68580" marT="9525"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Jiangmen Huajin Metal Product Co., Ltd.</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2018.3</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4874">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MKZ8480×50</a:t>
                      </a:r>
                      <a:endParaRPr lang="zh-CN" sz="800" kern="100">
                        <a:effectLst/>
                        <a:latin typeface="Calibri" panose="020F0502020204030204"/>
                        <a:ea typeface="宋体" panose="02010600030101010101" pitchFamily="2" charset="-122"/>
                        <a:cs typeface="Times New Roman" panose="02020603050405020304"/>
                      </a:endParaRPr>
                    </a:p>
                  </a:txBody>
                  <a:tcPr marL="68580" marR="68580" marT="9525"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Hebei Anfeng Iron&amp;Steel Co., Ltd. 3 sets (Line 1450)</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2018.4</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4874">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MKZ84125×50</a:t>
                      </a:r>
                      <a:endParaRPr lang="zh-CN" sz="800" kern="100">
                        <a:effectLst/>
                        <a:latin typeface="Calibri" panose="020F0502020204030204"/>
                        <a:ea typeface="宋体" panose="02010600030101010101" pitchFamily="2" charset="-122"/>
                        <a:cs typeface="Times New Roman" panose="02020603050405020304"/>
                      </a:endParaRPr>
                    </a:p>
                  </a:txBody>
                  <a:tcPr marL="68580" marR="68580" marT="9525"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Hebei Anfeng Iron and Steel Co., Ltd. 1 set (Line 1450)</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2018.4</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4874">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MK84100×40</a:t>
                      </a:r>
                      <a:endParaRPr lang="zh-CN" sz="800" kern="100">
                        <a:effectLst/>
                        <a:latin typeface="Calibri" panose="020F0502020204030204"/>
                        <a:ea typeface="宋体" panose="02010600030101010101" pitchFamily="2" charset="-122"/>
                        <a:cs typeface="Times New Roman" panose="02020603050405020304"/>
                      </a:endParaRPr>
                    </a:p>
                  </a:txBody>
                  <a:tcPr marL="68580" marR="68580" marT="9525"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Tangshan Jinma Steel Group Co., Ltd.</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2018.5</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4874">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MKZ84125×50</a:t>
                      </a:r>
                      <a:endParaRPr lang="zh-CN" sz="800" kern="100">
                        <a:effectLst/>
                        <a:latin typeface="Calibri" panose="020F0502020204030204"/>
                        <a:ea typeface="宋体" panose="02010600030101010101" pitchFamily="2" charset="-122"/>
                        <a:cs typeface="Times New Roman" panose="02020603050405020304"/>
                      </a:endParaRPr>
                    </a:p>
                  </a:txBody>
                  <a:tcPr marL="68580" marR="68580" marT="9525"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Bazhou Sangang Technology Co., Ltd. (950 cold rolling)</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2018.6</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4874">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MK8463×50</a:t>
                      </a:r>
                      <a:endParaRPr lang="zh-CN" sz="800" kern="100">
                        <a:effectLst/>
                        <a:latin typeface="Calibri" panose="020F0502020204030204"/>
                        <a:ea typeface="宋体" panose="02010600030101010101" pitchFamily="2" charset="-122"/>
                        <a:cs typeface="Times New Roman" panose="02020603050405020304"/>
                      </a:endParaRPr>
                    </a:p>
                  </a:txBody>
                  <a:tcPr marL="68580" marR="68580" marT="9525"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Bazhou Sangang Technology Co., Ltd.</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2018.6</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4874">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MK8440×40</a:t>
                      </a:r>
                      <a:endParaRPr lang="zh-CN" sz="800" kern="100">
                        <a:effectLst/>
                        <a:latin typeface="Calibri" panose="020F0502020204030204"/>
                        <a:ea typeface="宋体" panose="02010600030101010101" pitchFamily="2" charset="-122"/>
                        <a:cs typeface="Times New Roman" panose="02020603050405020304"/>
                      </a:endParaRPr>
                    </a:p>
                  </a:txBody>
                  <a:tcPr marL="68580" marR="68580" marT="9525"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Bazhou Sangang Technology Co., Ltd.</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2018.6</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4874">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MKZ84125×50</a:t>
                      </a:r>
                      <a:endParaRPr lang="zh-CN" sz="800" kern="100">
                        <a:effectLst/>
                        <a:latin typeface="Calibri" panose="020F0502020204030204"/>
                        <a:ea typeface="宋体" panose="02010600030101010101" pitchFamily="2" charset="-122"/>
                        <a:cs typeface="Times New Roman" panose="02020603050405020304"/>
                      </a:endParaRPr>
                    </a:p>
                  </a:txBody>
                  <a:tcPr marL="68580" marR="68580" marT="9525"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dirty="0" err="1">
                          <a:effectLst/>
                          <a:latin typeface="Times New Roman" panose="02020603050405020304"/>
                          <a:ea typeface="宋体" panose="02010600030101010101" pitchFamily="2" charset="-122"/>
                          <a:cs typeface="Times New Roman" panose="02020603050405020304"/>
                        </a:rPr>
                        <a:t>Xinyu</a:t>
                      </a:r>
                      <a:r>
                        <a:rPr lang="en-US" sz="800" kern="100" dirty="0">
                          <a:effectLst/>
                          <a:latin typeface="Times New Roman" panose="02020603050405020304"/>
                          <a:ea typeface="宋体" panose="02010600030101010101" pitchFamily="2" charset="-122"/>
                          <a:cs typeface="Times New Roman" panose="02020603050405020304"/>
                        </a:rPr>
                        <a:t> Iron &amp; Steel  Co., Ltd.</a:t>
                      </a:r>
                      <a:endParaRPr lang="zh-CN" sz="800" kern="100" dirty="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2018.6</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4874">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MK8463×50</a:t>
                      </a:r>
                      <a:endParaRPr lang="zh-CN" sz="800" kern="100">
                        <a:effectLst/>
                        <a:latin typeface="Calibri" panose="020F0502020204030204"/>
                        <a:ea typeface="宋体" panose="02010600030101010101" pitchFamily="2" charset="-122"/>
                        <a:cs typeface="Times New Roman" panose="02020603050405020304"/>
                      </a:endParaRPr>
                    </a:p>
                  </a:txBody>
                  <a:tcPr marL="68580" marR="68580" marT="9525"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dirty="0" err="1">
                          <a:effectLst/>
                          <a:latin typeface="Times New Roman" panose="02020603050405020304"/>
                          <a:ea typeface="宋体" panose="02010600030101010101" pitchFamily="2" charset="-122"/>
                          <a:cs typeface="Times New Roman" panose="02020603050405020304"/>
                        </a:rPr>
                        <a:t>Xinyu</a:t>
                      </a:r>
                      <a:r>
                        <a:rPr lang="en-US" sz="800" kern="100" dirty="0">
                          <a:effectLst/>
                          <a:latin typeface="Times New Roman" panose="02020603050405020304"/>
                          <a:ea typeface="宋体" panose="02010600030101010101" pitchFamily="2" charset="-122"/>
                          <a:cs typeface="Times New Roman" panose="02020603050405020304"/>
                        </a:rPr>
                        <a:t> Iron &amp; Steel  Co., Ltd.</a:t>
                      </a:r>
                      <a:endParaRPr lang="zh-CN" sz="800" kern="100" dirty="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2018.6</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4874">
                <a:tc>
                  <a:txBody>
                    <a:bodyPr/>
                    <a:lstStyle/>
                    <a:p>
                      <a:pPr algn="ctr">
                        <a:spcAft>
                          <a:spcPts val="0"/>
                        </a:spcAft>
                      </a:pPr>
                      <a:r>
                        <a:rPr lang="en-US" sz="800" kern="100" dirty="0" err="1">
                          <a:effectLst/>
                          <a:latin typeface="Times New Roman" panose="02020603050405020304"/>
                          <a:ea typeface="宋体" panose="02010600030101010101" pitchFamily="2" charset="-122"/>
                          <a:cs typeface="Times New Roman" panose="02020603050405020304"/>
                        </a:rPr>
                        <a:t>MK8440×35</a:t>
                      </a:r>
                      <a:endParaRPr lang="zh-CN" sz="800" kern="100" dirty="0">
                        <a:effectLst/>
                        <a:latin typeface="Calibri" panose="020F0502020204030204"/>
                        <a:ea typeface="宋体" panose="02010600030101010101" pitchFamily="2" charset="-122"/>
                        <a:cs typeface="Times New Roman" panose="02020603050405020304"/>
                      </a:endParaRPr>
                    </a:p>
                  </a:txBody>
                  <a:tcPr marL="68580" marR="68580" marT="9525"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Tangshan Jingjin Cold Rolling Galvanizing Co., Ltd.</a:t>
                      </a:r>
                      <a:endParaRPr lang="zh-CN" sz="800" kern="10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dirty="0">
                          <a:effectLst/>
                          <a:latin typeface="Times New Roman" panose="02020603050405020304"/>
                          <a:ea typeface="宋体" panose="02010600030101010101" pitchFamily="2" charset="-122"/>
                          <a:cs typeface="Times New Roman" panose="02020603050405020304"/>
                        </a:rPr>
                        <a:t>2018.6</a:t>
                      </a:r>
                      <a:endParaRPr lang="zh-CN" sz="800" kern="100" dirty="0">
                        <a:effectLst/>
                        <a:latin typeface="Calibri" panose="020F0502020204030204"/>
                        <a:ea typeface="宋体" panose="02010600030101010101" pitchFamily="2" charset="-122"/>
                        <a:cs typeface="Times New Roman" panose="02020603050405020304"/>
                      </a:endParaRPr>
                    </a:p>
                  </a:txBody>
                  <a:tcPr marL="56887" marR="56887" marT="7901"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bl>
          </a:graphicData>
        </a:graphic>
      </p:graphicFrame>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123825" y="1414780"/>
            <a:ext cx="8992870" cy="5375275"/>
          </a:xfrm>
          <a:solidFill>
            <a:schemeClr val="bg1">
              <a:lumMod val="95000"/>
            </a:schemeClr>
          </a:solidFill>
        </p:spPr>
        <p:txBody>
          <a:bodyPr vert="horz" wrap="square" anchor="t"/>
          <a:lstStyle/>
          <a:p>
            <a:pPr marL="0" indent="0" eaLnBrk="1" hangingPunct="1">
              <a:spcBef>
                <a:spcPts val="480"/>
              </a:spcBef>
              <a:spcAft>
                <a:spcPts val="480"/>
              </a:spcAft>
              <a:buClr>
                <a:srgbClr val="002060"/>
              </a:buClr>
              <a:buFont typeface="Wingdings" panose="05000000000000000000" pitchFamily="2" charset="2"/>
              <a:buNone/>
            </a:pPr>
            <a:r>
              <a:rPr lang="zh-CN" altLang="en-US" sz="168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III. Introduction to Performance of Flagship </a:t>
            </a:r>
            <a:endParaRPr lang="en-US" altLang="zh-CN" sz="168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spcBef>
                <a:spcPts val="480"/>
              </a:spcBef>
              <a:spcAft>
                <a:spcPts val="480"/>
              </a:spcAft>
              <a:buClr>
                <a:srgbClr val="002060"/>
              </a:buClr>
              <a:buFont typeface="Wingdings" panose="05000000000000000000" pitchFamily="2" charset="2"/>
              <a:buNone/>
            </a:pPr>
            <a:r>
              <a:rPr lang="zh-CN" altLang="en-US" sz="168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Products</a:t>
            </a:r>
            <a:endParaRPr lang="zh-CN" altLang="en-US" sz="168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 Introduction of main specifications</a:t>
            </a:r>
            <a:endPar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3.3 Light </a:t>
            </a:r>
            <a:r>
              <a:rPr lang="en-US" altLang="zh-CN" sz="1800" dirty="0" err="1">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CNC</a:t>
            </a: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 roll grinder</a:t>
            </a:r>
            <a:endPar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Description of typical structure:</a:t>
            </a:r>
            <a:endPar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pic>
        <p:nvPicPr>
          <p:cNvPr id="3" name="图片 2"/>
          <p:cNvPicPr>
            <a:picLocks noChangeAspect="1"/>
          </p:cNvPicPr>
          <p:nvPr/>
        </p:nvPicPr>
        <p:blipFill>
          <a:blip r:embed="rId2"/>
          <a:stretch>
            <a:fillRect/>
          </a:stretch>
        </p:blipFill>
        <p:spPr>
          <a:xfrm>
            <a:off x="4465320" y="1414780"/>
            <a:ext cx="4047490" cy="3060065"/>
          </a:xfrm>
          <a:prstGeom prst="rect">
            <a:avLst/>
          </a:prstGeom>
        </p:spPr>
      </p:pic>
      <p:sp>
        <p:nvSpPr>
          <p:cNvPr id="4" name="文本框 3"/>
          <p:cNvSpPr txBox="1"/>
          <p:nvPr/>
        </p:nvSpPr>
        <p:spPr>
          <a:xfrm>
            <a:off x="169545" y="3204845"/>
            <a:ext cx="3949200" cy="3323987"/>
          </a:xfrm>
          <a:prstGeom prst="rect">
            <a:avLst/>
          </a:prstGeom>
          <a:noFill/>
        </p:spPr>
        <p:txBody>
          <a:bodyPr wrap="square" rtlCol="0">
            <a:spAutoFit/>
          </a:bodyPr>
          <a:lstStyle/>
          <a:p>
            <a:pPr algn="just"/>
            <a:r>
              <a:rPr lang="zh-CN" altLang="en-US" sz="1400" dirty="0">
                <a:latin typeface="Times New Roman" panose="02020603050405020304" pitchFamily="18" charset="0"/>
                <a:ea typeface="Times New Roman" panose="02020603050405020304"/>
                <a:cs typeface="Times New Roman" panose="02020603050405020304" pitchFamily="18" charset="0"/>
              </a:rPr>
              <a:t>The products are suitable for various industries such as papermaking and roll manufacturing, providing precision grinding for drying cylinders, calender rolls, and both metallic and non-metallic workpieces. They are characterized by high precision, a wide grinding adaptability range, and multifunctional capabilities. To meet the grinding needs of large-sized workpieces, the headstocks, tailstocks, and centering devices can be adjusted along the grinding direction. Users can choose from a variety of functions including milling, polishing, seat grinding, jacking grinding, off-center grinding, CBN wheel grinding, and dust extraction. Typically, the grinding fluid is supplied through a dual water system.</a:t>
            </a:r>
            <a:endParaRPr lang="zh-CN" altLang="en-US" sz="1400" dirty="0">
              <a:latin typeface="Times New Roman" panose="02020603050405020304" pitchFamily="18" charset="0"/>
              <a:ea typeface="Times New Roman" panose="02020603050405020304"/>
              <a:cs typeface="Times New Roman" panose="02020603050405020304" pitchFamily="18" charset="0"/>
            </a:endParaRPr>
          </a:p>
        </p:txBody>
      </p:sp>
      <p:pic>
        <p:nvPicPr>
          <p:cNvPr id="5" name="图片 4"/>
          <p:cNvPicPr>
            <a:picLocks noChangeAspect="1"/>
          </p:cNvPicPr>
          <p:nvPr/>
        </p:nvPicPr>
        <p:blipFill>
          <a:blip r:embed="rId3"/>
          <a:stretch>
            <a:fillRect/>
          </a:stretch>
        </p:blipFill>
        <p:spPr>
          <a:xfrm>
            <a:off x="4114800" y="4516755"/>
            <a:ext cx="5001895" cy="1884680"/>
          </a:xfrm>
          <a:prstGeom prst="rect">
            <a:avLst/>
          </a:prstGeom>
        </p:spPr>
      </p:pic>
      <p:sp>
        <p:nvSpPr>
          <p:cNvPr id="9" name="Rectangle 2"/>
          <p:cNvSpPr txBox="1"/>
          <p:nvPr/>
        </p:nvSpPr>
        <p:spPr>
          <a:xfrm>
            <a:off x="609704" y="457278"/>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111125" y="1414780"/>
            <a:ext cx="9004300" cy="5260340"/>
          </a:xfrm>
          <a:solidFill>
            <a:schemeClr val="bg1">
              <a:lumMod val="95000"/>
            </a:schemeClr>
          </a:solidFill>
        </p:spPr>
        <p:txBody>
          <a:bodyPr vert="horz" wrap="square" anchor="t"/>
          <a:lstStyle/>
          <a:p>
            <a:pPr marL="0" indent="0" eaLnBrk="1" hangingPunct="1">
              <a:spcBef>
                <a:spcPts val="480"/>
              </a:spcBef>
              <a:spcAft>
                <a:spcPts val="480"/>
              </a:spcAft>
              <a:buClr>
                <a:srgbClr val="002060"/>
              </a:buClr>
              <a:buFont typeface="Wingdings" panose="05000000000000000000" pitchFamily="2" charset="2"/>
              <a:buNone/>
            </a:pPr>
            <a:r>
              <a:rPr lang="zh-CN" altLang="en-US" sz="168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III. Introduction to Performance of Flagship Products</a:t>
            </a:r>
            <a:endParaRPr lang="zh-CN" altLang="en-US" sz="168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 Introduction of main specifications</a:t>
            </a:r>
            <a:endPar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3.3 Light </a:t>
            </a:r>
            <a:r>
              <a:rPr lang="en-US" altLang="zh-CN" sz="1800" dirty="0" err="1">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CNC</a:t>
            </a: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 roll grinder</a:t>
            </a:r>
            <a:endPar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Main Customers:</a:t>
            </a:r>
            <a:endPar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   </a:t>
            </a: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ahoma" panose="020B0604030504040204" pitchFamily="2" charset="0"/>
              </a:rPr>
            </a:fld>
            <a:endParaRPr lang="zh-CN" altLang="en-US" sz="110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graphicFrame>
        <p:nvGraphicFramePr>
          <p:cNvPr id="8" name="表格 7"/>
          <p:cNvGraphicFramePr>
            <a:graphicFrameLocks noGrp="1"/>
          </p:cNvGraphicFramePr>
          <p:nvPr/>
        </p:nvGraphicFramePr>
        <p:xfrm>
          <a:off x="267335" y="3047365"/>
          <a:ext cx="4457061" cy="3524885"/>
        </p:xfrm>
        <a:graphic>
          <a:graphicData uri="http://schemas.openxmlformats.org/drawingml/2006/table">
            <a:tbl>
              <a:tblPr firstRow="1" bandRow="1">
                <a:tableStyleId>{5940675A-B579-460E-94D1-54222C63F5DA}</a:tableStyleId>
              </a:tblPr>
              <a:tblGrid>
                <a:gridCol w="1104349"/>
                <a:gridCol w="2666930"/>
                <a:gridCol w="685782"/>
              </a:tblGrid>
              <a:tr h="271145">
                <a:tc gridSpan="3">
                  <a:txBody>
                    <a:bodyPr/>
                    <a:lstStyle/>
                    <a:p>
                      <a:pPr algn="ctr">
                        <a:buNone/>
                      </a:pPr>
                      <a:r>
                        <a:rPr lang="en-US" sz="800" b="1" dirty="0">
                          <a:solidFill>
                            <a:srgbClr val="000000"/>
                          </a:solidFill>
                          <a:latin typeface="Times New Roman" panose="02020603050405020304" pitchFamily="18" charset="0"/>
                          <a:ea typeface="Times New Roman" panose="02020603050405020304"/>
                          <a:cs typeface="Times New Roman" panose="02020603050405020304" pitchFamily="18" charset="0"/>
                        </a:rPr>
                        <a:t>Main Performance Table of </a:t>
                      </a:r>
                      <a:r>
                        <a:rPr lang="en-US" sz="800" b="1" dirty="0" err="1">
                          <a:solidFill>
                            <a:srgbClr val="000000"/>
                          </a:solidFill>
                          <a:latin typeface="Times New Roman" panose="02020603050405020304" pitchFamily="18" charset="0"/>
                          <a:ea typeface="Times New Roman" panose="02020603050405020304"/>
                          <a:cs typeface="Times New Roman" panose="02020603050405020304" pitchFamily="18" charset="0"/>
                        </a:rPr>
                        <a:t>Xianfeng</a:t>
                      </a:r>
                      <a:r>
                        <a:rPr lang="en-US" sz="800" b="1" dirty="0">
                          <a:solidFill>
                            <a:srgbClr val="000000"/>
                          </a:solidFill>
                          <a:latin typeface="Times New Roman" panose="02020603050405020304" pitchFamily="18" charset="0"/>
                          <a:ea typeface="Times New Roman" panose="02020603050405020304"/>
                          <a:cs typeface="Times New Roman" panose="02020603050405020304" pitchFamily="18" charset="0"/>
                        </a:rPr>
                        <a:t> Machine Tool Light Roll Grinder</a:t>
                      </a:r>
                      <a:endParaRPr lang="en-US" sz="800" b="1" dirty="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71145">
                <a:tc>
                  <a:txBody>
                    <a:bodyPr/>
                    <a:lstStyle/>
                    <a:p>
                      <a:pPr algn="ctr">
                        <a:buNone/>
                      </a:pPr>
                      <a:r>
                        <a:rPr lang="en-US" sz="800" b="0">
                          <a:solidFill>
                            <a:srgbClr val="000000"/>
                          </a:solidFill>
                          <a:latin typeface="Times New Roman" panose="02020603050405020304" pitchFamily="18" charset="0"/>
                          <a:ea typeface="Times New Roman" panose="02020603050405020304"/>
                          <a:cs typeface="Times New Roman" panose="02020603050405020304" pitchFamily="18" charset="0"/>
                        </a:rPr>
                        <a:t>Product type</a:t>
                      </a:r>
                      <a:endParaRPr lang="en-US" sz="8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800" b="0" dirty="0">
                          <a:solidFill>
                            <a:srgbClr val="000000"/>
                          </a:solidFill>
                          <a:latin typeface="Times New Roman" panose="02020603050405020304" pitchFamily="18" charset="0"/>
                          <a:ea typeface="Times New Roman" panose="02020603050405020304"/>
                          <a:cs typeface="Times New Roman" panose="02020603050405020304" pitchFamily="18" charset="0"/>
                        </a:rPr>
                        <a:t>Name of user unit</a:t>
                      </a:r>
                      <a:endParaRPr lang="en-US" sz="800" b="0" dirty="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800" b="0" dirty="0">
                          <a:solidFill>
                            <a:srgbClr val="000000"/>
                          </a:solidFill>
                          <a:latin typeface="Times New Roman" panose="02020603050405020304" pitchFamily="18" charset="0"/>
                          <a:ea typeface="Times New Roman" panose="02020603050405020304"/>
                          <a:cs typeface="Times New Roman" panose="02020603050405020304" pitchFamily="18" charset="0"/>
                        </a:rPr>
                        <a:t>Time of sale</a:t>
                      </a:r>
                      <a:endParaRPr lang="en-US" sz="800" b="0" dirty="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1145">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MQK84200×8000</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800" b="0" dirty="0">
                          <a:solidFill>
                            <a:srgbClr val="000000"/>
                          </a:solidFill>
                          <a:latin typeface="Times New Roman" panose="02020603050405020304" pitchFamily="18" charset="0"/>
                          <a:ea typeface="Times New Roman" panose="02020603050405020304"/>
                          <a:cs typeface="Times New Roman" panose="02020603050405020304" pitchFamily="18" charset="0"/>
                        </a:rPr>
                        <a:t>Guangdong </a:t>
                      </a:r>
                      <a:r>
                        <a:rPr lang="en-US" sz="800" b="0" dirty="0" err="1">
                          <a:solidFill>
                            <a:srgbClr val="000000"/>
                          </a:solidFill>
                          <a:latin typeface="Times New Roman" panose="02020603050405020304" pitchFamily="18" charset="0"/>
                          <a:ea typeface="Times New Roman" panose="02020603050405020304"/>
                          <a:cs typeface="Times New Roman" panose="02020603050405020304" pitchFamily="18" charset="0"/>
                        </a:rPr>
                        <a:t>Zhongshan</a:t>
                      </a:r>
                      <a:r>
                        <a:rPr lang="en-US" sz="800" b="0" dirty="0">
                          <a:solidFill>
                            <a:srgbClr val="000000"/>
                          </a:solidFill>
                          <a:latin typeface="Times New Roman" panose="02020603050405020304" pitchFamily="18" charset="0"/>
                          <a:ea typeface="Times New Roman" panose="02020603050405020304"/>
                          <a:cs typeface="Times New Roman" panose="02020603050405020304" pitchFamily="18" charset="0"/>
                        </a:rPr>
                        <a:t> United </a:t>
                      </a:r>
                      <a:r>
                        <a:rPr lang="en-US" sz="800" b="0" dirty="0" err="1">
                          <a:solidFill>
                            <a:srgbClr val="000000"/>
                          </a:solidFill>
                          <a:latin typeface="Times New Roman" panose="02020603050405020304" pitchFamily="18" charset="0"/>
                          <a:ea typeface="Times New Roman" panose="02020603050405020304"/>
                          <a:cs typeface="Times New Roman" panose="02020603050405020304" pitchFamily="18" charset="0"/>
                        </a:rPr>
                        <a:t>Hongxing</a:t>
                      </a:r>
                      <a:r>
                        <a:rPr lang="en-US" sz="800" b="0" dirty="0">
                          <a:solidFill>
                            <a:srgbClr val="000000"/>
                          </a:solidFill>
                          <a:latin typeface="Times New Roman" panose="02020603050405020304" pitchFamily="18" charset="0"/>
                          <a:ea typeface="Times New Roman" panose="02020603050405020304"/>
                          <a:cs typeface="Times New Roman" panose="02020603050405020304" pitchFamily="18" charset="0"/>
                        </a:rPr>
                        <a:t> Paper Co., Ltd.</a:t>
                      </a:r>
                      <a:endParaRPr lang="en-US" sz="800" b="0" dirty="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2000.09</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1145">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MK84100×5000</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800" b="0">
                          <a:solidFill>
                            <a:srgbClr val="000000"/>
                          </a:solidFill>
                          <a:latin typeface="Times New Roman" panose="02020603050405020304" pitchFamily="18" charset="0"/>
                          <a:ea typeface="Times New Roman" panose="02020603050405020304"/>
                          <a:cs typeface="Times New Roman" panose="02020603050405020304" pitchFamily="18" charset="0"/>
                        </a:rPr>
                        <a:t>Zhejiang Minfeng Special Paper Co., Ltd.</a:t>
                      </a:r>
                      <a:endParaRPr lang="en-US" sz="8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2001.01</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1145">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MK84200×10000</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800" b="0">
                          <a:solidFill>
                            <a:srgbClr val="000000"/>
                          </a:solidFill>
                          <a:latin typeface="Times New Roman" panose="02020603050405020304" pitchFamily="18" charset="0"/>
                          <a:ea typeface="Times New Roman" panose="02020603050405020304"/>
                          <a:cs typeface="Times New Roman" panose="02020603050405020304" pitchFamily="18" charset="0"/>
                        </a:rPr>
                        <a:t>Fujian Nanping Paper Co., Ltd.</a:t>
                      </a:r>
                      <a:endParaRPr lang="en-US" sz="8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2001.05</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1145">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MQK84200×12000</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800" b="0" dirty="0">
                          <a:solidFill>
                            <a:srgbClr val="000000"/>
                          </a:solidFill>
                          <a:latin typeface="Times New Roman" panose="02020603050405020304" pitchFamily="18" charset="0"/>
                          <a:ea typeface="Times New Roman" panose="02020603050405020304"/>
                          <a:cs typeface="Times New Roman" panose="02020603050405020304" pitchFamily="18" charset="0"/>
                        </a:rPr>
                        <a:t>Guangdong Dongguan Nine Dragons Paper (Holdings) Limited</a:t>
                      </a:r>
                      <a:endParaRPr lang="en-US" sz="800" b="0" dirty="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2002.11</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1145">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MK84125×10000</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800" b="0">
                          <a:solidFill>
                            <a:srgbClr val="000000"/>
                          </a:solidFill>
                          <a:latin typeface="Times New Roman" panose="02020603050405020304" pitchFamily="18" charset="0"/>
                          <a:ea typeface="Times New Roman" panose="02020603050405020304"/>
                          <a:cs typeface="Times New Roman" panose="02020603050405020304" pitchFamily="18" charset="0"/>
                        </a:rPr>
                        <a:t>Mudanjiang Hengfeng Paper Co., Ltd.</a:t>
                      </a:r>
                      <a:endParaRPr lang="en-US" sz="8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2006.07</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1145">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MQK84200×7000</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800" b="0">
                          <a:solidFill>
                            <a:srgbClr val="000000"/>
                          </a:solidFill>
                          <a:latin typeface="Times New Roman" panose="02020603050405020304" pitchFamily="18" charset="0"/>
                          <a:ea typeface="Times New Roman" panose="02020603050405020304"/>
                          <a:cs typeface="Times New Roman" panose="02020603050405020304" pitchFamily="18" charset="0"/>
                        </a:rPr>
                        <a:t>Hubei Jingshan Light Industry Machinery Co., Ltd.</a:t>
                      </a:r>
                      <a:endParaRPr lang="en-US" sz="8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2006.05</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1145">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MQK84200×12000</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800" b="0">
                          <a:solidFill>
                            <a:srgbClr val="000000"/>
                          </a:solidFill>
                          <a:latin typeface="Times New Roman" panose="02020603050405020304" pitchFamily="18" charset="0"/>
                          <a:ea typeface="Times New Roman" panose="02020603050405020304"/>
                          <a:cs typeface="Times New Roman" panose="02020603050405020304" pitchFamily="18" charset="0"/>
                        </a:rPr>
                        <a:t>Suzhou Lihua Mitex Rubber Roller Manufacturing Co., Ltd.</a:t>
                      </a:r>
                      <a:endParaRPr lang="en-US" sz="8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2007.07</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1145">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MQK84200×10000</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800" b="0">
                          <a:solidFill>
                            <a:srgbClr val="000000"/>
                          </a:solidFill>
                          <a:latin typeface="Times New Roman" panose="02020603050405020304" pitchFamily="18" charset="0"/>
                          <a:ea typeface="Times New Roman" panose="02020603050405020304"/>
                          <a:cs typeface="Times New Roman" panose="02020603050405020304" pitchFamily="18" charset="0"/>
                        </a:rPr>
                        <a:t>Ningxia Meili Paper Industry Co., Ltd.</a:t>
                      </a:r>
                      <a:endParaRPr lang="en-US" sz="8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2007.12</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1145">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MQK84160×7000</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800" b="0">
                          <a:solidFill>
                            <a:srgbClr val="000000"/>
                          </a:solidFill>
                          <a:latin typeface="Times New Roman" panose="02020603050405020304" pitchFamily="18" charset="0"/>
                          <a:ea typeface="Times New Roman" panose="02020603050405020304"/>
                          <a:cs typeface="Times New Roman" panose="02020603050405020304" pitchFamily="18" charset="0"/>
                        </a:rPr>
                        <a:t>Shanghai Junshan Surface Technology Engineering Co., Ltd.</a:t>
                      </a:r>
                      <a:endParaRPr lang="en-US" sz="8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2009.06</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1145">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MQK84200×12000</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800" b="0">
                          <a:solidFill>
                            <a:srgbClr val="000000"/>
                          </a:solidFill>
                          <a:latin typeface="Times New Roman" panose="02020603050405020304" pitchFamily="18" charset="0"/>
                          <a:ea typeface="Times New Roman" panose="02020603050405020304"/>
                          <a:cs typeface="Times New Roman" panose="02020603050405020304" pitchFamily="18" charset="0"/>
                        </a:rPr>
                        <a:t>Henan Jianghe Paper Co., Ltd.</a:t>
                      </a:r>
                      <a:endParaRPr lang="en-US" sz="8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2010.06</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1145">
                <a:tc>
                  <a:txBody>
                    <a:bodyPr/>
                    <a:lstStyle/>
                    <a:p>
                      <a:pPr algn="ctr">
                        <a:buNone/>
                      </a:pPr>
                      <a:r>
                        <a:rPr 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MK84200×18000</a:t>
                      </a:r>
                      <a:endParaRPr lang="en-US" altLang="en-US" sz="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800" b="0">
                          <a:solidFill>
                            <a:srgbClr val="000000"/>
                          </a:solidFill>
                          <a:latin typeface="Times New Roman" panose="02020603050405020304" pitchFamily="18" charset="0"/>
                          <a:ea typeface="Times New Roman" panose="02020603050405020304"/>
                          <a:cs typeface="Times New Roman" panose="02020603050405020304" pitchFamily="18" charset="0"/>
                        </a:rPr>
                        <a:t>Shandong Chenming Paper Holdings Limited</a:t>
                      </a:r>
                      <a:endParaRPr lang="en-US" sz="8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800"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2011.03</a:t>
                      </a:r>
                      <a:endParaRPr lang="en-US" altLang="en-US" sz="800"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10" name="Rectangle 2"/>
          <p:cNvSpPr txBox="1"/>
          <p:nvPr/>
        </p:nvSpPr>
        <p:spPr>
          <a:xfrm>
            <a:off x="609704" y="457278"/>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graphicFrame>
        <p:nvGraphicFramePr>
          <p:cNvPr id="4" name="表格 3"/>
          <p:cNvGraphicFramePr>
            <a:graphicFrameLocks noGrp="1"/>
          </p:cNvGraphicFramePr>
          <p:nvPr/>
        </p:nvGraphicFramePr>
        <p:xfrm>
          <a:off x="4876792" y="1818089"/>
          <a:ext cx="4067212" cy="4735029"/>
        </p:xfrm>
        <a:graphic>
          <a:graphicData uri="http://schemas.openxmlformats.org/drawingml/2006/table">
            <a:tbl>
              <a:tblPr firstRow="1" bandRow="1"/>
              <a:tblGrid>
                <a:gridCol w="1142970"/>
                <a:gridCol w="2133544"/>
                <a:gridCol w="790698"/>
              </a:tblGrid>
              <a:tr h="120307">
                <a:tc>
                  <a:txBody>
                    <a:bodyPr/>
                    <a:lstStyle/>
                    <a:p>
                      <a:pPr algn="ctr">
                        <a:spcAft>
                          <a:spcPts val="0"/>
                        </a:spcAft>
                      </a:pPr>
                      <a:r>
                        <a:rPr lang="en-US" sz="800" kern="100" dirty="0" err="1">
                          <a:effectLst/>
                          <a:latin typeface="Times New Roman" panose="02020603050405020304"/>
                          <a:ea typeface="宋体" panose="02010600030101010101" pitchFamily="2" charset="-122"/>
                          <a:cs typeface="Times New Roman" panose="02020603050405020304"/>
                        </a:rPr>
                        <a:t>MQK84160×12000</a:t>
                      </a:r>
                      <a:endParaRPr lang="zh-CN" sz="800" kern="100" dirty="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China CEC Engineering Corporation</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2012.2</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201178">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MQK84200×10000</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dirty="0" err="1">
                          <a:effectLst/>
                          <a:latin typeface="Times New Roman" panose="02020603050405020304"/>
                          <a:ea typeface="宋体" panose="02010600030101010101" pitchFamily="2" charset="-122"/>
                          <a:cs typeface="Times New Roman" panose="02020603050405020304"/>
                        </a:rPr>
                        <a:t>Xuchang</a:t>
                      </a:r>
                      <a:r>
                        <a:rPr lang="en-US" sz="800" kern="100" dirty="0">
                          <a:effectLst/>
                          <a:latin typeface="Times New Roman" panose="02020603050405020304"/>
                          <a:ea typeface="宋体" panose="02010600030101010101" pitchFamily="2" charset="-122"/>
                          <a:cs typeface="Times New Roman" panose="02020603050405020304"/>
                        </a:rPr>
                        <a:t> </a:t>
                      </a:r>
                      <a:r>
                        <a:rPr lang="en-US" sz="800" kern="100" dirty="0" err="1">
                          <a:effectLst/>
                          <a:latin typeface="Times New Roman" panose="02020603050405020304"/>
                          <a:ea typeface="宋体" panose="02010600030101010101" pitchFamily="2" charset="-122"/>
                          <a:cs typeface="Times New Roman" panose="02020603050405020304"/>
                        </a:rPr>
                        <a:t>Hongfeng</a:t>
                      </a:r>
                      <a:r>
                        <a:rPr lang="en-US" sz="800" kern="100" dirty="0">
                          <a:effectLst/>
                          <a:latin typeface="Times New Roman" panose="02020603050405020304"/>
                          <a:ea typeface="宋体" panose="02010600030101010101" pitchFamily="2" charset="-122"/>
                          <a:cs typeface="Times New Roman" panose="02020603050405020304"/>
                        </a:rPr>
                        <a:t> Paper Equipment Co., Ltd.</a:t>
                      </a:r>
                      <a:endParaRPr lang="zh-CN" sz="800" kern="100" dirty="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2012.02</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240447">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MK84200×12000</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dirty="0" err="1">
                          <a:effectLst/>
                          <a:latin typeface="Times New Roman" panose="02020603050405020304"/>
                          <a:ea typeface="宋体" panose="02010600030101010101" pitchFamily="2" charset="-122"/>
                          <a:cs typeface="Times New Roman" panose="02020603050405020304"/>
                        </a:rPr>
                        <a:t>Liansheng</a:t>
                      </a:r>
                      <a:r>
                        <a:rPr lang="en-US" sz="800" kern="100" dirty="0">
                          <a:effectLst/>
                          <a:latin typeface="Times New Roman" panose="02020603050405020304"/>
                          <a:ea typeface="宋体" panose="02010600030101010101" pitchFamily="2" charset="-122"/>
                          <a:cs typeface="Times New Roman" panose="02020603050405020304"/>
                        </a:rPr>
                        <a:t> Paper Industry (</a:t>
                      </a:r>
                      <a:r>
                        <a:rPr lang="en-US" sz="800" kern="100" dirty="0" err="1">
                          <a:effectLst/>
                          <a:latin typeface="Times New Roman" panose="02020603050405020304"/>
                          <a:ea typeface="宋体" panose="02010600030101010101" pitchFamily="2" charset="-122"/>
                          <a:cs typeface="Times New Roman" panose="02020603050405020304"/>
                        </a:rPr>
                        <a:t>Longhai</a:t>
                      </a:r>
                      <a:r>
                        <a:rPr lang="en-US" sz="800" kern="100" dirty="0">
                          <a:effectLst/>
                          <a:latin typeface="Times New Roman" panose="02020603050405020304"/>
                          <a:ea typeface="宋体" panose="02010600030101010101" pitchFamily="2" charset="-122"/>
                          <a:cs typeface="Times New Roman" panose="02020603050405020304"/>
                        </a:rPr>
                        <a:t>) Co., Ltd.</a:t>
                      </a:r>
                      <a:endParaRPr lang="zh-CN" sz="800" kern="100" dirty="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2013.12</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200574">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MQK84160×6000</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Hangzhou Huafeng Paper Co., Ltd.</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2015.9</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201178">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MK84200×18000</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Zhanjiang Chenming Pulp &amp; Paper Co. Ltd.</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2015.8</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313548">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MQK84200×12000</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Zhejiang Longyou Xuguang Remanufacturing Technology Development Co., Ltd.</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2015.7</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200574">
                <a:tc>
                  <a:txBody>
                    <a:bodyPr/>
                    <a:lstStyle/>
                    <a:p>
                      <a:pPr algn="ctr">
                        <a:spcAft>
                          <a:spcPts val="0"/>
                        </a:spcAft>
                      </a:pPr>
                      <a:r>
                        <a:rPr lang="en-US" sz="800" kern="100" dirty="0" err="1">
                          <a:effectLst/>
                          <a:latin typeface="Times New Roman" panose="02020603050405020304"/>
                          <a:ea typeface="宋体" panose="02010600030101010101" pitchFamily="2" charset="-122"/>
                          <a:cs typeface="Times New Roman" panose="02020603050405020304"/>
                        </a:rPr>
                        <a:t>MQK84160×6000</a:t>
                      </a:r>
                      <a:endParaRPr lang="zh-CN" sz="800" kern="100" dirty="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Zhejiang Huafeng Paper Technology Co., Ltd.</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2016.4</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99970">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MQK84160×10000</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Hubei Wuhe Machinery Co., Ltd.</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2016.1</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201782">
                <a:tc>
                  <a:txBody>
                    <a:bodyPr/>
                    <a:lstStyle/>
                    <a:p>
                      <a:pPr algn="ctr">
                        <a:spcAft>
                          <a:spcPts val="0"/>
                        </a:spcAft>
                      </a:pPr>
                      <a:r>
                        <a:rPr lang="en-US" sz="800" kern="100" dirty="0" err="1">
                          <a:effectLst/>
                          <a:latin typeface="Times New Roman" panose="02020603050405020304"/>
                          <a:ea typeface="宋体" panose="02010600030101010101" pitchFamily="2" charset="-122"/>
                          <a:cs typeface="Times New Roman" panose="02020603050405020304"/>
                        </a:rPr>
                        <a:t>MK84200×12000</a:t>
                      </a:r>
                      <a:endParaRPr lang="zh-CN" sz="800" kern="100" dirty="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Jiangxi Chenming Paper Co., Ltd.</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2016.11</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239843">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MK84125×9000</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Fujian Jinjiang Jingyang Rubber Roller Manufacturing Co., Ltd.</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2016.03</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240447">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MQK84200×12000</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Zibo Taiding Papermaking Machinery Co., Ltd.</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2016.11</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241655">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MK84160×12000</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Liyang Jiangnan Dryer Manufacturing Co., Ltd.</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2016.12</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99970">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MK8480×8000</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dirty="0">
                          <a:effectLst/>
                          <a:latin typeface="Times New Roman" panose="02020603050405020304"/>
                          <a:ea typeface="宋体" panose="02010600030101010101" pitchFamily="2" charset="-122"/>
                          <a:cs typeface="Times New Roman" panose="02020603050405020304"/>
                        </a:rPr>
                        <a:t>Changzhou Winos Flower Roller Co., Ltd.</a:t>
                      </a:r>
                      <a:endParaRPr lang="zh-CN" sz="800" kern="100" dirty="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2016.11</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200574">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MQK84200×12000</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Tengzhou Deyuan High-tech Roll Industry Co., Ltd.</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2016.11</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200574">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MK84160×12000</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Shandong Jianghe Paper Co., Ltd.</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2017.03</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200574">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MQK84200×12000</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Shandong Taiding</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2017.01</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200574">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MK84125×5000</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Taian Shengde Daye New Material Co., Ltd.</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2017.3</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200574">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MK8463×4000</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Shandong Dongye Metal Products Co., Ltd.</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2017.3</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200574">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MQK84200×1400</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Tengzhou Lhua Mitex Rubber Roller Manufacturing Co., Ltd.</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2017.6</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200574">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MQK84200×100</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Export to UAE</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2018.2</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200574">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MQK84160×80</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Export to Indonesia</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2018.3</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200574">
                <a:tc>
                  <a:txBody>
                    <a:bodyPr/>
                    <a:lstStyle/>
                    <a:p>
                      <a:pPr algn="ctr">
                        <a:spcAft>
                          <a:spcPts val="0"/>
                        </a:spcAft>
                      </a:pPr>
                      <a:r>
                        <a:rPr lang="en-US" sz="800" kern="100">
                          <a:effectLst/>
                          <a:latin typeface="Times New Roman" panose="02020603050405020304"/>
                          <a:ea typeface="宋体" panose="02010600030101010101" pitchFamily="2" charset="-122"/>
                          <a:cs typeface="Times New Roman" panose="02020603050405020304"/>
                        </a:rPr>
                        <a:t>MQK84160×100</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800" kern="100">
                          <a:effectLst/>
                          <a:latin typeface="Times New Roman" panose="02020603050405020304"/>
                          <a:ea typeface="宋体" panose="02010600030101010101" pitchFamily="2" charset="-122"/>
                          <a:cs typeface="Times New Roman" panose="02020603050405020304"/>
                        </a:rPr>
                        <a:t>WANG Suijun</a:t>
                      </a:r>
                      <a:endParaRPr lang="zh-CN" sz="800" kern="10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800" kern="100" dirty="0">
                          <a:effectLst/>
                          <a:latin typeface="Times New Roman" panose="02020603050405020304"/>
                          <a:ea typeface="宋体" panose="02010600030101010101" pitchFamily="2" charset="-122"/>
                          <a:cs typeface="Times New Roman" panose="02020603050405020304"/>
                        </a:rPr>
                        <a:t>2018.3</a:t>
                      </a:r>
                      <a:endParaRPr lang="zh-CN" sz="800" kern="100" dirty="0">
                        <a:effectLst/>
                        <a:latin typeface="Calibri" panose="020F0502020204030204"/>
                        <a:ea typeface="宋体" panose="02010600030101010101" pitchFamily="2" charset="-122"/>
                        <a:cs typeface="Times New Roman" panose="02020603050405020304"/>
                      </a:endParaRPr>
                    </a:p>
                  </a:txBody>
                  <a:tcPr marL="65247" marR="65247" marT="9062"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bl>
          </a:graphicData>
        </a:graphic>
      </p:graphicFrame>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123825" y="1414780"/>
            <a:ext cx="8992870" cy="5375275"/>
          </a:xfrm>
          <a:solidFill>
            <a:schemeClr val="bg1">
              <a:lumMod val="95000"/>
            </a:schemeClr>
          </a:solidFill>
        </p:spPr>
        <p:txBody>
          <a:bodyPr vert="horz" wrap="square" anchor="t"/>
          <a:lstStyle/>
          <a:p>
            <a:pPr marL="0" indent="0" eaLnBrk="1" hangingPunct="1">
              <a:spcBef>
                <a:spcPts val="480"/>
              </a:spcBef>
              <a:spcAft>
                <a:spcPts val="480"/>
              </a:spcAft>
              <a:buClr>
                <a:srgbClr val="002060"/>
              </a:buClr>
              <a:buFont typeface="Wingdings" panose="05000000000000000000" pitchFamily="2" charset="2"/>
              <a:buNone/>
            </a:pPr>
            <a:r>
              <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III. Introduction to Performance of Flagship Products</a:t>
            </a:r>
            <a:endPar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 Introduction of main specifications</a:t>
            </a:r>
            <a:endPar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3.4 Special </a:t>
            </a:r>
            <a:r>
              <a:rPr lang="en-US" altLang="zh-CN" sz="1800" dirty="0" err="1">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CNC</a:t>
            </a: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 roll grinder for hot rolling production line</a:t>
            </a:r>
            <a:endPar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Description of typical structure:</a:t>
            </a:r>
            <a:endPar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sp>
        <p:nvSpPr>
          <p:cNvPr id="4" name="文本框 3"/>
          <p:cNvSpPr txBox="1"/>
          <p:nvPr/>
        </p:nvSpPr>
        <p:spPr>
          <a:xfrm>
            <a:off x="304912" y="2819416"/>
            <a:ext cx="3699396" cy="3847207"/>
          </a:xfrm>
          <a:prstGeom prst="rect">
            <a:avLst/>
          </a:prstGeom>
          <a:noFill/>
        </p:spPr>
        <p:txBody>
          <a:bodyPr wrap="square" rtlCol="0">
            <a:spAutoFit/>
          </a:bodyPr>
          <a:lstStyle/>
          <a:p>
            <a:pPr algn="just"/>
            <a:r>
              <a:rPr lang="zh-CN" altLang="en-US" sz="1600" dirty="0">
                <a:latin typeface="Times New Roman" panose="02020603050405020304" pitchFamily="18" charset="0"/>
                <a:ea typeface="Times New Roman" panose="02020603050405020304"/>
                <a:cs typeface="Times New Roman" panose="02020603050405020304" pitchFamily="18" charset="0"/>
              </a:rPr>
              <a:t>The products are suitable for the grinding requirements of the working roll, the backup roll, the pinch roll and the like on the hot rolling production line of the steel industry or the like with or without a box, and has the characteristics of strong efficiency, high automation degree and multifunctional integration. It generally has the functions of hydraulic expansion of head and tail frame, soft landing, grinding of working roll with box, grinding of supporting roll seat box and rapid movement.</a:t>
            </a:r>
            <a:endParaRPr lang="zh-CN" altLang="en-US" sz="1600" dirty="0">
              <a:latin typeface="Times New Roman" panose="02020603050405020304" pitchFamily="18" charset="0"/>
              <a:ea typeface="Times New Roman" panose="02020603050405020304"/>
              <a:cs typeface="Times New Roman" panose="02020603050405020304" pitchFamily="18" charset="0"/>
            </a:endParaRPr>
          </a:p>
          <a:p>
            <a:pPr algn="just"/>
            <a:r>
              <a:rPr lang="zh-CN" altLang="en-US" sz="1600" dirty="0">
                <a:latin typeface="Times New Roman" panose="02020603050405020304" pitchFamily="18" charset="0"/>
                <a:ea typeface="Times New Roman" panose="02020603050405020304"/>
                <a:cs typeface="Times New Roman" panose="02020603050405020304" pitchFamily="18" charset="0"/>
              </a:rPr>
              <a:t>Special function configuration: B-axis follow-up grinding.</a:t>
            </a:r>
            <a:endParaRPr lang="zh-CN" altLang="en-US" sz="1600" dirty="0">
              <a:latin typeface="Times New Roman" panose="02020603050405020304" pitchFamily="18" charset="0"/>
              <a:ea typeface="Times New Roman" panose="02020603050405020304"/>
              <a:cs typeface="Times New Roman" panose="02020603050405020304" pitchFamily="18" charset="0"/>
            </a:endParaRPr>
          </a:p>
        </p:txBody>
      </p:sp>
      <p:pic>
        <p:nvPicPr>
          <p:cNvPr id="7" name="图片 6"/>
          <p:cNvPicPr>
            <a:picLocks noChangeAspect="1"/>
          </p:cNvPicPr>
          <p:nvPr/>
        </p:nvPicPr>
        <p:blipFill>
          <a:blip r:embed="rId2">
            <a:clrChange>
              <a:clrFrom>
                <a:srgbClr val="000000">
                  <a:alpha val="0"/>
                </a:srgbClr>
              </a:clrFrom>
              <a:clrTo>
                <a:srgbClr val="000000">
                  <a:alpha val="0"/>
                  <a:alpha val="0"/>
                </a:srgbClr>
              </a:clrTo>
            </a:clrChange>
          </a:blip>
          <a:srcRect r="17739" b="5526"/>
          <a:stretch>
            <a:fillRect/>
          </a:stretch>
        </p:blipFill>
        <p:spPr>
          <a:xfrm>
            <a:off x="4114800" y="2706370"/>
            <a:ext cx="4811395" cy="3694430"/>
          </a:xfrm>
          <a:prstGeom prst="rect">
            <a:avLst/>
          </a:prstGeom>
        </p:spPr>
      </p:pic>
      <p:sp>
        <p:nvSpPr>
          <p:cNvPr id="8" name="Rectangle 2"/>
          <p:cNvSpPr txBox="1"/>
          <p:nvPr/>
        </p:nvSpPr>
        <p:spPr>
          <a:xfrm>
            <a:off x="609704" y="457278"/>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123825" y="1414780"/>
            <a:ext cx="8992870" cy="5375275"/>
          </a:xfrm>
          <a:solidFill>
            <a:schemeClr val="bg1">
              <a:lumMod val="95000"/>
            </a:schemeClr>
          </a:solidFill>
        </p:spPr>
        <p:txBody>
          <a:bodyPr vert="horz" wrap="square" anchor="t"/>
          <a:lstStyle/>
          <a:p>
            <a:pPr marL="0" indent="0" eaLnBrk="1" hangingPunct="1">
              <a:spcBef>
                <a:spcPts val="480"/>
              </a:spcBef>
              <a:spcAft>
                <a:spcPts val="480"/>
              </a:spcAft>
              <a:buClr>
                <a:srgbClr val="002060"/>
              </a:buClr>
              <a:buFont typeface="Wingdings" panose="05000000000000000000" pitchFamily="2" charset="2"/>
              <a:buNone/>
            </a:pPr>
            <a:r>
              <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III. Introduction to Performance of Flagship Products</a:t>
            </a:r>
            <a:endPar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 Introduction of main specifications</a:t>
            </a:r>
            <a:endPar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3.4 Special </a:t>
            </a:r>
            <a:r>
              <a:rPr lang="en-US" altLang="zh-CN" sz="1800" dirty="0" err="1">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CNC</a:t>
            </a: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 roll grinder for hot rolling production line</a:t>
            </a:r>
            <a:endPar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Description of typical structure:</a:t>
            </a:r>
            <a:endPar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sp>
        <p:nvSpPr>
          <p:cNvPr id="4" name="文本框 3"/>
          <p:cNvSpPr txBox="1"/>
          <p:nvPr/>
        </p:nvSpPr>
        <p:spPr>
          <a:xfrm>
            <a:off x="238760" y="2819416"/>
            <a:ext cx="4075056" cy="3754874"/>
          </a:xfrm>
          <a:prstGeom prst="rect">
            <a:avLst/>
          </a:prstGeom>
          <a:noFill/>
        </p:spPr>
        <p:txBody>
          <a:bodyPr wrap="square" rtlCol="0">
            <a:spAutoFit/>
          </a:bodyPr>
          <a:lstStyle/>
          <a:p>
            <a:pPr algn="just"/>
            <a:r>
              <a:rPr lang="en-US" altLang="zh-CN" sz="1400" dirty="0">
                <a:latin typeface="Times New Roman" panose="02020603050405020304" pitchFamily="18" charset="0"/>
                <a:ea typeface="Times New Roman" panose="02020603050405020304"/>
                <a:cs typeface="Times New Roman" panose="02020603050405020304" pitchFamily="18" charset="0"/>
              </a:rPr>
              <a:t>Description of grinding process with bearing box:</a:t>
            </a:r>
            <a:endParaRPr lang="en-US" altLang="zh-CN" sz="1400" dirty="0">
              <a:latin typeface="Times New Roman" panose="02020603050405020304" pitchFamily="18" charset="0"/>
              <a:ea typeface="Times New Roman" panose="02020603050405020304"/>
              <a:cs typeface="Times New Roman" panose="02020603050405020304" pitchFamily="18" charset="0"/>
            </a:endParaRPr>
          </a:p>
          <a:p>
            <a:pPr algn="just"/>
            <a:r>
              <a:rPr lang="en-US" altLang="zh-CN" sz="1400" dirty="0">
                <a:latin typeface="Times New Roman" panose="02020603050405020304" pitchFamily="18" charset="0"/>
                <a:ea typeface="Times New Roman" panose="02020603050405020304"/>
                <a:cs typeface="Times New Roman" panose="02020603050405020304" pitchFamily="18" charset="0"/>
              </a:rPr>
              <a:t>The grinding of the work rolls with bearing box for rolling mills </a:t>
            </a:r>
            <a:r>
              <a:rPr lang="en-US" altLang="zh-CN" sz="1400" dirty="0" err="1">
                <a:latin typeface="Times New Roman" panose="02020603050405020304" pitchFamily="18" charset="0"/>
                <a:ea typeface="Times New Roman" panose="02020603050405020304"/>
                <a:cs typeface="Times New Roman" panose="02020603050405020304" pitchFamily="18" charset="0"/>
              </a:rPr>
              <a:t>F1-F7</a:t>
            </a:r>
            <a:r>
              <a:rPr lang="en-US" altLang="zh-CN" sz="1400" dirty="0">
                <a:latin typeface="Times New Roman" panose="02020603050405020304" pitchFamily="18" charset="0"/>
                <a:ea typeface="Times New Roman" panose="02020603050405020304"/>
                <a:cs typeface="Times New Roman" panose="02020603050405020304" pitchFamily="18" charset="0"/>
              </a:rPr>
              <a:t> and </a:t>
            </a:r>
            <a:r>
              <a:rPr lang="en-US" altLang="zh-CN" sz="1400" dirty="0" err="1">
                <a:latin typeface="Times New Roman" panose="02020603050405020304" pitchFamily="18" charset="0"/>
                <a:ea typeface="Times New Roman" panose="02020603050405020304"/>
                <a:cs typeface="Times New Roman" panose="02020603050405020304" pitchFamily="18" charset="0"/>
              </a:rPr>
              <a:t>R2</a:t>
            </a:r>
            <a:r>
              <a:rPr lang="en-US" altLang="zh-CN" sz="1400" dirty="0">
                <a:latin typeface="Times New Roman" panose="02020603050405020304" pitchFamily="18" charset="0"/>
                <a:ea typeface="Times New Roman" panose="02020603050405020304"/>
                <a:cs typeface="Times New Roman" panose="02020603050405020304" pitchFamily="18" charset="0"/>
              </a:rPr>
              <a:t> is achieved by supporting the roll axis on specialized center frame. At the headstock end, the bearing box is directly supported and fixed by hydraulic supports, while at the tailstock end, the bearing box is rotated </a:t>
            </a:r>
            <a:r>
              <a:rPr lang="en-US" altLang="zh-CN" sz="1400" dirty="0" err="1">
                <a:latin typeface="Times New Roman" panose="02020603050405020304" pitchFamily="18" charset="0"/>
                <a:ea typeface="Times New Roman" panose="02020603050405020304"/>
                <a:cs typeface="Times New Roman" panose="02020603050405020304" pitchFamily="18" charset="0"/>
              </a:rPr>
              <a:t>90°using</a:t>
            </a:r>
            <a:r>
              <a:rPr lang="en-US" altLang="zh-CN" sz="1400" dirty="0">
                <a:latin typeface="Times New Roman" panose="02020603050405020304" pitchFamily="18" charset="0"/>
                <a:ea typeface="Times New Roman" panose="02020603050405020304"/>
                <a:cs typeface="Times New Roman" panose="02020603050405020304" pitchFamily="18" charset="0"/>
              </a:rPr>
              <a:t> a gear or tailstock fork structure, and the bottom is supported by hydraulic support blocks. The top ends of the headstock and tailstock are extended to fix the axial position of the work rolls. Once the above installation steps are completed, the automatic grinding program can be initiated.</a:t>
            </a:r>
            <a:endParaRPr lang="en-US" altLang="zh-CN" sz="1400" dirty="0">
              <a:latin typeface="Times New Roman" panose="02020603050405020304" pitchFamily="18" charset="0"/>
              <a:ea typeface="Times New Roman" panose="02020603050405020304"/>
              <a:cs typeface="Times New Roman" panose="02020603050405020304" pitchFamily="18" charset="0"/>
            </a:endParaRPr>
          </a:p>
          <a:p>
            <a:pPr algn="just"/>
            <a:r>
              <a:rPr lang="zh-CN" altLang="en-US" sz="1400" dirty="0">
                <a:latin typeface="Times New Roman" panose="02020603050405020304" pitchFamily="18" charset="0"/>
                <a:ea typeface="Times New Roman" panose="02020603050405020304"/>
                <a:cs typeface="Times New Roman" panose="02020603050405020304" pitchFamily="18" charset="0"/>
              </a:rPr>
              <a:t>Function: Strengthen the automatic working capacity of the grinding machine, reduce the labor intensity, reduce the labor cost and improve the grinding efficiency.</a:t>
            </a:r>
            <a:endParaRPr lang="zh-CN" altLang="en-US" sz="1400" dirty="0">
              <a:latin typeface="Times New Roman" panose="02020603050405020304" pitchFamily="18" charset="0"/>
              <a:ea typeface="Times New Roman" panose="02020603050405020304"/>
              <a:cs typeface="Times New Roman" panose="02020603050405020304" pitchFamily="18" charset="0"/>
            </a:endParaRPr>
          </a:p>
        </p:txBody>
      </p:sp>
      <p:pic>
        <p:nvPicPr>
          <p:cNvPr id="3" name="图片 -2147482622" descr="69"/>
          <p:cNvPicPr>
            <a:picLocks noChangeAspect="1"/>
          </p:cNvPicPr>
          <p:nvPr/>
        </p:nvPicPr>
        <p:blipFill>
          <a:blip r:embed="rId2"/>
          <a:srcRect l="13596" r="11650" b="9973"/>
          <a:stretch>
            <a:fillRect/>
          </a:stretch>
        </p:blipFill>
        <p:spPr>
          <a:xfrm>
            <a:off x="4392930" y="3315970"/>
            <a:ext cx="4629150" cy="3007360"/>
          </a:xfrm>
          <a:prstGeom prst="rect">
            <a:avLst/>
          </a:prstGeom>
          <a:noFill/>
          <a:ln w="9525">
            <a:noFill/>
          </a:ln>
        </p:spPr>
      </p:pic>
      <p:sp>
        <p:nvSpPr>
          <p:cNvPr id="8" name="Rectangle 2"/>
          <p:cNvSpPr txBox="1"/>
          <p:nvPr/>
        </p:nvSpPr>
        <p:spPr>
          <a:xfrm>
            <a:off x="609704" y="457278"/>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123825" y="1414780"/>
            <a:ext cx="8992870" cy="5375275"/>
          </a:xfrm>
          <a:solidFill>
            <a:schemeClr val="bg1">
              <a:lumMod val="95000"/>
            </a:schemeClr>
          </a:solidFill>
        </p:spPr>
        <p:txBody>
          <a:bodyPr vert="horz" wrap="square" anchor="t"/>
          <a:lstStyle/>
          <a:p>
            <a:pPr marL="0" indent="0" eaLnBrk="1" hangingPunct="1">
              <a:spcBef>
                <a:spcPts val="480"/>
              </a:spcBef>
              <a:spcAft>
                <a:spcPts val="480"/>
              </a:spcAft>
              <a:buClr>
                <a:srgbClr val="002060"/>
              </a:buClr>
              <a:buFont typeface="Wingdings" panose="05000000000000000000" pitchFamily="2" charset="2"/>
              <a:buNone/>
            </a:pPr>
            <a:r>
              <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III. Introduction to Performance of Flagship Products</a:t>
            </a:r>
            <a:endPar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 Introduction of main specifications</a:t>
            </a:r>
            <a:endParaRPr 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3.4 Special </a:t>
            </a:r>
            <a:r>
              <a:rPr lang="en-US" altLang="zh-CN" sz="1800" dirty="0" err="1">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CNC</a:t>
            </a: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 roll grinder for hot rolling production line</a:t>
            </a:r>
            <a:endPar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Description of typical structure:</a:t>
            </a:r>
            <a:endPar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sp>
        <p:nvSpPr>
          <p:cNvPr id="4" name="文本框 3"/>
          <p:cNvSpPr txBox="1"/>
          <p:nvPr/>
        </p:nvSpPr>
        <p:spPr>
          <a:xfrm>
            <a:off x="210820" y="2819416"/>
            <a:ext cx="4075056" cy="3754874"/>
          </a:xfrm>
          <a:prstGeom prst="rect">
            <a:avLst/>
          </a:prstGeom>
          <a:noFill/>
        </p:spPr>
        <p:txBody>
          <a:bodyPr wrap="square" rtlCol="0">
            <a:spAutoFit/>
          </a:bodyPr>
          <a:lstStyle/>
          <a:p>
            <a:pPr algn="just"/>
            <a:r>
              <a:rPr lang="zh-CN" altLang="en-US" sz="1400" dirty="0">
                <a:latin typeface="Times New Roman" panose="02020603050405020304" pitchFamily="18" charset="0"/>
                <a:ea typeface="Times New Roman" panose="02020603050405020304"/>
                <a:cs typeface="Times New Roman" panose="02020603050405020304" pitchFamily="18" charset="0"/>
              </a:rPr>
              <a:t>Description of seat box grinding process:</a:t>
            </a:r>
            <a:endParaRPr lang="zh-CN" altLang="en-US" sz="1400" dirty="0">
              <a:latin typeface="Times New Roman" panose="02020603050405020304" pitchFamily="18" charset="0"/>
              <a:ea typeface="Times New Roman" panose="02020603050405020304"/>
              <a:cs typeface="Times New Roman" panose="02020603050405020304" pitchFamily="18" charset="0"/>
            </a:endParaRPr>
          </a:p>
          <a:p>
            <a:pPr algn="just"/>
            <a:r>
              <a:rPr sz="1400" dirty="0">
                <a:latin typeface="Times New Roman" panose="02020603050405020304" pitchFamily="18" charset="0"/>
                <a:ea typeface="Times New Roman" panose="02020603050405020304"/>
                <a:cs typeface="Times New Roman" panose="02020603050405020304" pitchFamily="18" charset="0"/>
              </a:rPr>
              <a:t>The function refers to the use of special tools, independent oil supply and return system and other special parts to meet the requirements of </a:t>
            </a:r>
            <a:r>
              <a:rPr sz="1400" dirty="0" err="1">
                <a:latin typeface="Times New Roman" panose="02020603050405020304" pitchFamily="18" charset="0"/>
                <a:ea typeface="Times New Roman" panose="02020603050405020304"/>
                <a:cs typeface="Times New Roman" panose="02020603050405020304" pitchFamily="18" charset="0"/>
              </a:rPr>
              <a:t>F1-F7</a:t>
            </a:r>
            <a:r>
              <a:rPr sz="1400" dirty="0">
                <a:latin typeface="Times New Roman" panose="02020603050405020304" pitchFamily="18" charset="0"/>
                <a:ea typeface="Times New Roman" panose="02020603050405020304"/>
                <a:cs typeface="Times New Roman" panose="02020603050405020304" pitchFamily="18" charset="0"/>
              </a:rPr>
              <a:t> backup roll, </a:t>
            </a:r>
            <a:r>
              <a:rPr sz="1400" dirty="0" err="1">
                <a:latin typeface="Times New Roman" panose="02020603050405020304" pitchFamily="18" charset="0"/>
                <a:ea typeface="Times New Roman" panose="02020603050405020304"/>
                <a:cs typeface="Times New Roman" panose="02020603050405020304" pitchFamily="18" charset="0"/>
              </a:rPr>
              <a:t>R2</a:t>
            </a:r>
            <a:r>
              <a:rPr sz="1400" dirty="0">
                <a:latin typeface="Times New Roman" panose="02020603050405020304" pitchFamily="18" charset="0"/>
                <a:ea typeface="Times New Roman" panose="02020603050405020304"/>
                <a:cs typeface="Times New Roman" panose="02020603050405020304" pitchFamily="18" charset="0"/>
              </a:rPr>
              <a:t> backup roll, </a:t>
            </a:r>
            <a:r>
              <a:rPr sz="1400" dirty="0" err="1">
                <a:latin typeface="Times New Roman" panose="02020603050405020304" pitchFamily="18" charset="0"/>
                <a:ea typeface="Times New Roman" panose="02020603050405020304"/>
                <a:cs typeface="Times New Roman" panose="02020603050405020304" pitchFamily="18" charset="0"/>
              </a:rPr>
              <a:t>R1</a:t>
            </a:r>
            <a:r>
              <a:rPr sz="1400" dirty="0">
                <a:latin typeface="Times New Roman" panose="02020603050405020304" pitchFamily="18" charset="0"/>
                <a:ea typeface="Times New Roman" panose="02020603050405020304"/>
                <a:cs typeface="Times New Roman" panose="02020603050405020304" pitchFamily="18" charset="0"/>
              </a:rPr>
              <a:t> working roll and other supporting grinding directly depending on the bearing seat. The installation axis of the roll is corrected through </a:t>
            </a:r>
            <a:r>
              <a:rPr sz="1400" dirty="0" err="1">
                <a:latin typeface="Times New Roman" panose="02020603050405020304" pitchFamily="18" charset="0"/>
                <a:ea typeface="Times New Roman" panose="02020603050405020304"/>
                <a:cs typeface="Times New Roman" panose="02020603050405020304" pitchFamily="18" charset="0"/>
              </a:rPr>
              <a:t>U1</a:t>
            </a:r>
            <a:r>
              <a:rPr sz="1400" dirty="0">
                <a:latin typeface="Times New Roman" panose="02020603050405020304" pitchFamily="18" charset="0"/>
                <a:ea typeface="Times New Roman" panose="02020603050405020304"/>
                <a:cs typeface="Times New Roman" panose="02020603050405020304" pitchFamily="18" charset="0"/>
              </a:rPr>
              <a:t> axis, and the manual oil cylinder is used for jacking; The top ends of the headstock and tailstock are extended to fix the axial position of the work rolls. Once the above installation steps are completed, the automatic grinding program can be initiated.</a:t>
            </a:r>
            <a:endParaRPr sz="1400" dirty="0">
              <a:latin typeface="Times New Roman" panose="02020603050405020304" pitchFamily="18" charset="0"/>
              <a:ea typeface="Times New Roman" panose="02020603050405020304"/>
              <a:cs typeface="Times New Roman" panose="02020603050405020304" pitchFamily="18" charset="0"/>
            </a:endParaRPr>
          </a:p>
          <a:p>
            <a:pPr algn="just"/>
            <a:r>
              <a:rPr lang="zh-CN" altLang="en-US" sz="1400" dirty="0">
                <a:latin typeface="Times New Roman" panose="02020603050405020304" pitchFamily="18" charset="0"/>
                <a:ea typeface="Times New Roman" panose="02020603050405020304"/>
                <a:cs typeface="Times New Roman" panose="02020603050405020304" pitchFamily="18" charset="0"/>
              </a:rPr>
              <a:t>Function: Strengthen the automatic working capacity of the grinding machine, reduce the labor intensity, reduce the labor and maintenance cost, and improve the grinding efficiency.</a:t>
            </a:r>
            <a:endParaRPr lang="zh-CN" altLang="en-US" sz="1400" dirty="0">
              <a:latin typeface="Times New Roman" panose="02020603050405020304" pitchFamily="18" charset="0"/>
              <a:ea typeface="Times New Roman" panose="02020603050405020304"/>
              <a:cs typeface="Times New Roman" panose="02020603050405020304" pitchFamily="18" charset="0"/>
            </a:endParaRPr>
          </a:p>
        </p:txBody>
      </p:sp>
      <p:pic>
        <p:nvPicPr>
          <p:cNvPr id="5" name="图片 4"/>
          <p:cNvPicPr>
            <a:picLocks noChangeAspect="1"/>
          </p:cNvPicPr>
          <p:nvPr/>
        </p:nvPicPr>
        <p:blipFill>
          <a:blip r:embed="rId2"/>
          <a:srcRect l="4762" t="2868" r="5690" b="2616"/>
          <a:stretch>
            <a:fillRect/>
          </a:stretch>
        </p:blipFill>
        <p:spPr>
          <a:xfrm>
            <a:off x="4392930" y="3303905"/>
            <a:ext cx="4597400" cy="3096895"/>
          </a:xfrm>
          <a:prstGeom prst="rect">
            <a:avLst/>
          </a:prstGeom>
        </p:spPr>
      </p:pic>
      <p:sp>
        <p:nvSpPr>
          <p:cNvPr id="8" name="Rectangle 2"/>
          <p:cNvSpPr txBox="1"/>
          <p:nvPr/>
        </p:nvSpPr>
        <p:spPr>
          <a:xfrm>
            <a:off x="609704" y="457278"/>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a:xfrm>
            <a:off x="381000" y="228600"/>
            <a:ext cx="8229600" cy="807085"/>
          </a:xfrm>
        </p:spPr>
        <p:txBody>
          <a:bodyPr vert="horz" wrap="square" anchor="ctr"/>
          <a:lstStyle/>
          <a:p>
            <a:pPr algn="l"/>
            <a:r>
              <a:rPr lang="en-US" altLang="zh-CN" sz="224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ea typeface="Times New Roman" panose="02020603050405020304"/>
                <a:cs typeface="Times New Roman" panose="02020603050405020304" pitchFamily="18" charset="0"/>
                <a:sym typeface="+mn-ea"/>
              </a:rPr>
              <a:t>Guiyang Xianfeng Machine Tool Co., Ltd.</a:t>
            </a:r>
            <a:endParaRPr lang="en-US" altLang="zh-CN" sz="224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ea typeface="Times New Roman" panose="02020603050405020304"/>
              <a:cs typeface="Times New Roman" panose="02020603050405020304" pitchFamily="18" charset="0"/>
              <a:sym typeface="+mn-ea"/>
            </a:endParaRPr>
          </a:p>
        </p:txBody>
      </p:sp>
      <p:sp>
        <p:nvSpPr>
          <p:cNvPr id="16387" name="内容占位符 2"/>
          <p:cNvSpPr>
            <a:spLocks noGrp="1"/>
          </p:cNvSpPr>
          <p:nvPr>
            <p:ph idx="1"/>
          </p:nvPr>
        </p:nvSpPr>
        <p:spPr>
          <a:xfrm>
            <a:off x="123825" y="1327150"/>
            <a:ext cx="9004300" cy="5358130"/>
          </a:xfrm>
          <a:solidFill>
            <a:schemeClr val="bg1">
              <a:lumMod val="95000"/>
            </a:schemeClr>
          </a:solidFill>
        </p:spPr>
        <p:txBody>
          <a:bodyPr vert="horz" wrap="square" anchor="t"/>
          <a:lstStyle/>
          <a:p>
            <a:pPr marL="0" indent="0" eaLnBrk="1" hangingPunct="1">
              <a:buClr>
                <a:srgbClr val="002060"/>
              </a:buClr>
              <a:buFont typeface="Wingdings" panose="05000000000000000000" pitchFamily="2" charset="2"/>
              <a:buNone/>
            </a:pPr>
            <a:r>
              <a:rPr lang="zh-CN" altLang="en-US" sz="168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III. Introduction to Performance of Flagship Products</a:t>
            </a:r>
            <a:endParaRPr lang="zh-CN" altLang="en-US" sz="168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 Introduction of main specifications</a:t>
            </a:r>
            <a:endPar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altLang="zh-CN" sz="16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3.4 Special </a:t>
            </a:r>
            <a:r>
              <a:rPr lang="en-US" altLang="zh-CN" sz="1600" dirty="0" err="1">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CNC</a:t>
            </a:r>
            <a:r>
              <a:rPr lang="en-US" altLang="zh-CN" sz="16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 roll grinder for hot rolling production </a:t>
            </a:r>
            <a:endParaRPr lang="en-US" altLang="zh-CN" sz="16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altLang="zh-CN" sz="16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Line </a:t>
            </a:r>
            <a:r>
              <a:rPr lang="zh-CN" altLang="en-US" sz="16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Main Customers:</a:t>
            </a:r>
            <a:endParaRPr lang="zh-CN" altLang="en-US" sz="16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   </a:t>
            </a: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graphicFrame>
        <p:nvGraphicFramePr>
          <p:cNvPr id="4" name="表格 3"/>
          <p:cNvGraphicFramePr>
            <a:graphicFrameLocks noGrp="1"/>
          </p:cNvGraphicFramePr>
          <p:nvPr/>
        </p:nvGraphicFramePr>
        <p:xfrm>
          <a:off x="213995" y="3098800"/>
          <a:ext cx="4545330" cy="3317240"/>
        </p:xfrm>
        <a:graphic>
          <a:graphicData uri="http://schemas.openxmlformats.org/drawingml/2006/table">
            <a:tbl>
              <a:tblPr firstRow="1" bandRow="1">
                <a:tableStyleId>{5940675A-B579-460E-94D1-54222C63F5DA}</a:tableStyleId>
              </a:tblPr>
              <a:tblGrid>
                <a:gridCol w="814705"/>
                <a:gridCol w="495380"/>
                <a:gridCol w="1752554"/>
                <a:gridCol w="837531"/>
                <a:gridCol w="645160"/>
              </a:tblGrid>
              <a:tr h="330200">
                <a:tc gridSpan="5">
                  <a:txBody>
                    <a:bodyPr/>
                    <a:lstStyle/>
                    <a:p>
                      <a:pPr algn="ctr">
                        <a:buNone/>
                      </a:pPr>
                      <a:r>
                        <a:rPr lang="en-US" sz="700" b="1" dirty="0">
                          <a:latin typeface="Times New Roman" panose="02020603050405020304" pitchFamily="18" charset="0"/>
                          <a:ea typeface="Times New Roman" panose="02020603050405020304"/>
                          <a:cs typeface="Times New Roman" panose="02020603050405020304" pitchFamily="18" charset="0"/>
                        </a:rPr>
                        <a:t>Performance of Special </a:t>
                      </a:r>
                      <a:r>
                        <a:rPr lang="en-US" sz="700" b="1" dirty="0" err="1">
                          <a:latin typeface="Times New Roman" panose="02020603050405020304" pitchFamily="18" charset="0"/>
                          <a:ea typeface="Times New Roman" panose="02020603050405020304"/>
                          <a:cs typeface="Times New Roman" panose="02020603050405020304" pitchFamily="18" charset="0"/>
                        </a:rPr>
                        <a:t>CNC</a:t>
                      </a:r>
                      <a:r>
                        <a:rPr lang="en-US" sz="700" b="1" dirty="0">
                          <a:latin typeface="Times New Roman" panose="02020603050405020304" pitchFamily="18" charset="0"/>
                          <a:ea typeface="Times New Roman" panose="02020603050405020304"/>
                          <a:cs typeface="Times New Roman" panose="02020603050405020304" pitchFamily="18" charset="0"/>
                        </a:rPr>
                        <a:t> Roll Grinder for 1450 Hot Rolling Production Line of </a:t>
                      </a:r>
                      <a:r>
                        <a:rPr lang="en-US" sz="700" b="1" dirty="0" err="1">
                          <a:latin typeface="Times New Roman" panose="02020603050405020304" pitchFamily="18" charset="0"/>
                          <a:ea typeface="Times New Roman" panose="02020603050405020304"/>
                          <a:cs typeface="Times New Roman" panose="02020603050405020304" pitchFamily="18" charset="0"/>
                        </a:rPr>
                        <a:t>Xianfeng</a:t>
                      </a:r>
                      <a:r>
                        <a:rPr lang="en-US" sz="700" b="1" dirty="0">
                          <a:latin typeface="Times New Roman" panose="02020603050405020304" pitchFamily="18" charset="0"/>
                          <a:ea typeface="Times New Roman" panose="02020603050405020304"/>
                          <a:cs typeface="Times New Roman" panose="02020603050405020304" pitchFamily="18" charset="0"/>
                        </a:rPr>
                        <a:t> Machine Tool</a:t>
                      </a:r>
                      <a:endParaRPr lang="en-US" sz="700" b="1" dirty="0">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04800">
                <a:tc>
                  <a:txBody>
                    <a:bodyPr/>
                    <a:lstStyle/>
                    <a:p>
                      <a:pPr algn="ctr">
                        <a:buNone/>
                      </a:pPr>
                      <a:r>
                        <a:rPr lang="en-US" sz="700" b="0">
                          <a:latin typeface="Times New Roman" panose="02020603050405020304" pitchFamily="18" charset="0"/>
                          <a:ea typeface="Times New Roman" panose="02020603050405020304"/>
                          <a:cs typeface="Times New Roman" panose="02020603050405020304" pitchFamily="18" charset="0"/>
                        </a:rPr>
                        <a:t>Equipment model</a:t>
                      </a:r>
                      <a:endParaRPr lang="en-US" sz="700" b="0">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700" b="0">
                          <a:latin typeface="Times New Roman" panose="02020603050405020304" pitchFamily="18" charset="0"/>
                          <a:ea typeface="Times New Roman" panose="02020603050405020304"/>
                          <a:cs typeface="Times New Roman" panose="02020603050405020304" pitchFamily="18" charset="0"/>
                        </a:rPr>
                        <a:t>Quantity</a:t>
                      </a:r>
                      <a:endParaRPr lang="en-US" sz="700" b="0">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700" b="0" dirty="0">
                          <a:latin typeface="Times New Roman" panose="02020603050405020304" pitchFamily="18" charset="0"/>
                          <a:ea typeface="Times New Roman" panose="02020603050405020304"/>
                          <a:cs typeface="Times New Roman" panose="02020603050405020304" pitchFamily="18" charset="0"/>
                        </a:rPr>
                        <a:t>Using unit</a:t>
                      </a:r>
                      <a:endParaRPr lang="en-US" sz="700" b="0" dirty="0">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700" b="0" dirty="0">
                          <a:latin typeface="Times New Roman" panose="02020603050405020304" pitchFamily="18" charset="0"/>
                          <a:ea typeface="Times New Roman" panose="02020603050405020304"/>
                          <a:cs typeface="Times New Roman" panose="02020603050405020304" pitchFamily="18" charset="0"/>
                        </a:rPr>
                        <a:t>Production line specifications</a:t>
                      </a:r>
                      <a:endParaRPr lang="en-US" sz="700" b="0" dirty="0">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700" b="0">
                          <a:latin typeface="Times New Roman" panose="02020603050405020304" pitchFamily="18" charset="0"/>
                          <a:ea typeface="Times New Roman" panose="02020603050405020304"/>
                          <a:cs typeface="Times New Roman" panose="02020603050405020304" pitchFamily="18" charset="0"/>
                        </a:rPr>
                        <a:t>Time of putting into use</a:t>
                      </a:r>
                      <a:endParaRPr lang="en-US" sz="700" b="0">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66700">
                <a:tc>
                  <a:txBody>
                    <a:bodyPr/>
                    <a:lstStyle/>
                    <a:p>
                      <a:pPr algn="ctr">
                        <a:buNone/>
                      </a:pPr>
                      <a:r>
                        <a:rPr lang="en-US" sz="7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MK84100x50</a:t>
                      </a:r>
                      <a:endParaRPr lang="en-US" altLang="en-US" sz="7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700" b="0">
                          <a:latin typeface="Times New Roman" panose="02020603050405020304" pitchFamily="18" charset="0"/>
                          <a:ea typeface="宋体" panose="02010600030101010101" pitchFamily="2" charset="-122"/>
                          <a:cs typeface="Times New Roman" panose="02020603050405020304" pitchFamily="18" charset="0"/>
                        </a:rPr>
                        <a:t>1</a:t>
                      </a:r>
                      <a:endParaRPr lang="en-US" altLang="en-US" sz="700" b="0">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700" b="0" dirty="0">
                          <a:solidFill>
                            <a:srgbClr val="000000"/>
                          </a:solidFill>
                          <a:latin typeface="Times New Roman" panose="02020603050405020304" pitchFamily="18" charset="0"/>
                          <a:ea typeface="Times New Roman" panose="02020603050405020304"/>
                          <a:cs typeface="Times New Roman" panose="02020603050405020304" pitchFamily="18" charset="0"/>
                        </a:rPr>
                        <a:t>Shandong </a:t>
                      </a:r>
                      <a:r>
                        <a:rPr lang="en-US" sz="700" b="0" dirty="0" err="1">
                          <a:solidFill>
                            <a:srgbClr val="000000"/>
                          </a:solidFill>
                          <a:latin typeface="Times New Roman" panose="02020603050405020304" pitchFamily="18" charset="0"/>
                          <a:ea typeface="Times New Roman" panose="02020603050405020304"/>
                          <a:cs typeface="Times New Roman" panose="02020603050405020304" pitchFamily="18" charset="0"/>
                        </a:rPr>
                        <a:t>Taishan</a:t>
                      </a:r>
                      <a:r>
                        <a:rPr lang="en-US" sz="700" b="0" dirty="0">
                          <a:solidFill>
                            <a:srgbClr val="000000"/>
                          </a:solidFill>
                          <a:latin typeface="Times New Roman" panose="02020603050405020304" pitchFamily="18" charset="0"/>
                          <a:ea typeface="Times New Roman" panose="02020603050405020304"/>
                          <a:cs typeface="Times New Roman" panose="02020603050405020304" pitchFamily="18" charset="0"/>
                        </a:rPr>
                        <a:t> Steel (Group) Co., Ltd.</a:t>
                      </a:r>
                      <a:endParaRPr lang="en-US" sz="700" b="0" dirty="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700" b="0">
                          <a:solidFill>
                            <a:srgbClr val="000000"/>
                          </a:solidFill>
                          <a:latin typeface="Times New Roman" panose="02020603050405020304" pitchFamily="18" charset="0"/>
                          <a:ea typeface="Times New Roman" panose="02020603050405020304"/>
                          <a:cs typeface="Times New Roman" panose="02020603050405020304" pitchFamily="18" charset="0"/>
                        </a:rPr>
                        <a:t>Hot rolled 1450</a:t>
                      </a:r>
                      <a:endParaRPr lang="en-US" sz="7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700" b="0">
                          <a:solidFill>
                            <a:srgbClr val="000000"/>
                          </a:solidFill>
                          <a:latin typeface="Times New Roman" panose="02020603050405020304" pitchFamily="18" charset="0"/>
                          <a:ea typeface="Times New Roman" panose="02020603050405020304"/>
                          <a:cs typeface="Times New Roman" panose="02020603050405020304" pitchFamily="18" charset="0"/>
                        </a:rPr>
                        <a:t>2005</a:t>
                      </a:r>
                      <a:endParaRPr lang="en-US" sz="7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66700">
                <a:tc>
                  <a:txBody>
                    <a:bodyPr/>
                    <a:lstStyle/>
                    <a:p>
                      <a:pPr algn="ctr">
                        <a:buNone/>
                      </a:pPr>
                      <a:r>
                        <a:rPr lang="en-US" sz="7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MK84100x60</a:t>
                      </a:r>
                      <a:endParaRPr lang="en-US" altLang="en-US" sz="7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700" b="0">
                          <a:latin typeface="Times New Roman" panose="02020603050405020304" pitchFamily="18" charset="0"/>
                          <a:ea typeface="宋体" panose="02010600030101010101" pitchFamily="2" charset="-122"/>
                          <a:cs typeface="Times New Roman" panose="02020603050405020304" pitchFamily="18" charset="0"/>
                        </a:rPr>
                        <a:t>5</a:t>
                      </a:r>
                      <a:endParaRPr lang="en-US" altLang="en-US" sz="700" b="0">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700" b="0" dirty="0">
                          <a:solidFill>
                            <a:srgbClr val="000000"/>
                          </a:solidFill>
                          <a:latin typeface="Times New Roman" panose="02020603050405020304" pitchFamily="18" charset="0"/>
                          <a:ea typeface="Times New Roman" panose="02020603050405020304"/>
                          <a:cs typeface="Times New Roman" panose="02020603050405020304" pitchFamily="18" charset="0"/>
                        </a:rPr>
                        <a:t>Shandong </a:t>
                      </a:r>
                      <a:r>
                        <a:rPr lang="en-US" sz="700" b="0" dirty="0" err="1">
                          <a:solidFill>
                            <a:srgbClr val="000000"/>
                          </a:solidFill>
                          <a:latin typeface="Times New Roman" panose="02020603050405020304" pitchFamily="18" charset="0"/>
                          <a:ea typeface="Times New Roman" panose="02020603050405020304"/>
                          <a:cs typeface="Times New Roman" panose="02020603050405020304" pitchFamily="18" charset="0"/>
                        </a:rPr>
                        <a:t>Taishan</a:t>
                      </a:r>
                      <a:r>
                        <a:rPr lang="en-US" sz="700" b="0" dirty="0">
                          <a:solidFill>
                            <a:srgbClr val="000000"/>
                          </a:solidFill>
                          <a:latin typeface="Times New Roman" panose="02020603050405020304" pitchFamily="18" charset="0"/>
                          <a:ea typeface="Times New Roman" panose="02020603050405020304"/>
                          <a:cs typeface="Times New Roman" panose="02020603050405020304" pitchFamily="18" charset="0"/>
                        </a:rPr>
                        <a:t> Steel (Group) Co., Ltd.</a:t>
                      </a:r>
                      <a:endParaRPr lang="en-US" sz="700" b="0" dirty="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700" b="0" dirty="0">
                          <a:solidFill>
                            <a:srgbClr val="000000"/>
                          </a:solidFill>
                          <a:latin typeface="Times New Roman" panose="02020603050405020304" pitchFamily="18" charset="0"/>
                          <a:ea typeface="Times New Roman" panose="02020603050405020304"/>
                          <a:cs typeface="Times New Roman" panose="02020603050405020304" pitchFamily="18" charset="0"/>
                        </a:rPr>
                        <a:t>Hot rolled 1580</a:t>
                      </a:r>
                      <a:endParaRPr lang="en-US" sz="700" b="0" dirty="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700" b="0">
                          <a:solidFill>
                            <a:srgbClr val="000000"/>
                          </a:solidFill>
                          <a:latin typeface="Times New Roman" panose="02020603050405020304" pitchFamily="18" charset="0"/>
                          <a:ea typeface="Times New Roman" panose="02020603050405020304"/>
                          <a:cs typeface="Times New Roman" panose="02020603050405020304" pitchFamily="18" charset="0"/>
                        </a:rPr>
                        <a:t>2007</a:t>
                      </a:r>
                      <a:endParaRPr lang="en-US" sz="7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66700">
                <a:tc>
                  <a:txBody>
                    <a:bodyPr/>
                    <a:lstStyle/>
                    <a:p>
                      <a:pPr algn="ctr">
                        <a:buNone/>
                      </a:pPr>
                      <a:r>
                        <a:rPr lang="en-US" sz="7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MK84100x50</a:t>
                      </a:r>
                      <a:endParaRPr lang="en-US" altLang="en-US" sz="7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700" b="0">
                          <a:latin typeface="Times New Roman" panose="02020603050405020304" pitchFamily="18" charset="0"/>
                          <a:ea typeface="宋体" panose="02010600030101010101" pitchFamily="2" charset="-122"/>
                          <a:cs typeface="Times New Roman" panose="02020603050405020304" pitchFamily="18" charset="0"/>
                        </a:rPr>
                        <a:t>1</a:t>
                      </a:r>
                      <a:endParaRPr lang="en-US" altLang="en-US" sz="700" b="0">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700" b="0">
                          <a:solidFill>
                            <a:srgbClr val="000000"/>
                          </a:solidFill>
                          <a:latin typeface="Times New Roman" panose="02020603050405020304" pitchFamily="18" charset="0"/>
                          <a:ea typeface="Times New Roman" panose="02020603050405020304"/>
                          <a:cs typeface="Times New Roman" panose="02020603050405020304" pitchFamily="18" charset="0"/>
                        </a:rPr>
                        <a:t>Sichuan Southwest Stainless Steel Co., Ltd.</a:t>
                      </a:r>
                      <a:endParaRPr lang="en-US" sz="7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700" b="0">
                          <a:solidFill>
                            <a:srgbClr val="000000"/>
                          </a:solidFill>
                          <a:latin typeface="Times New Roman" panose="02020603050405020304" pitchFamily="18" charset="0"/>
                          <a:ea typeface="Times New Roman" panose="02020603050405020304"/>
                          <a:cs typeface="Times New Roman" panose="02020603050405020304" pitchFamily="18" charset="0"/>
                        </a:rPr>
                        <a:t>Hot rolled 1450</a:t>
                      </a:r>
                      <a:endParaRPr lang="en-US" sz="7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700" b="0">
                          <a:solidFill>
                            <a:srgbClr val="000000"/>
                          </a:solidFill>
                          <a:latin typeface="Times New Roman" panose="02020603050405020304" pitchFamily="18" charset="0"/>
                          <a:ea typeface="Times New Roman" panose="02020603050405020304"/>
                          <a:cs typeface="Times New Roman" panose="02020603050405020304" pitchFamily="18" charset="0"/>
                        </a:rPr>
                        <a:t>2008</a:t>
                      </a:r>
                      <a:endParaRPr lang="en-US" sz="7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66700">
                <a:tc>
                  <a:txBody>
                    <a:bodyPr/>
                    <a:lstStyle/>
                    <a:p>
                      <a:pPr algn="ctr">
                        <a:buNone/>
                      </a:pPr>
                      <a:r>
                        <a:rPr lang="en-US" sz="7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MK84100x50</a:t>
                      </a:r>
                      <a:endParaRPr lang="en-US" altLang="en-US" sz="7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700" b="0">
                          <a:latin typeface="Times New Roman" panose="02020603050405020304" pitchFamily="18" charset="0"/>
                          <a:ea typeface="宋体" panose="02010600030101010101" pitchFamily="2" charset="-122"/>
                          <a:cs typeface="Times New Roman" panose="02020603050405020304" pitchFamily="18" charset="0"/>
                        </a:rPr>
                        <a:t>1</a:t>
                      </a:r>
                      <a:endParaRPr lang="en-US" altLang="en-US" sz="700" b="0">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700" b="0">
                          <a:solidFill>
                            <a:srgbClr val="000000"/>
                          </a:solidFill>
                          <a:latin typeface="Times New Roman" panose="02020603050405020304" pitchFamily="18" charset="0"/>
                          <a:ea typeface="Times New Roman" panose="02020603050405020304"/>
                          <a:cs typeface="Times New Roman" panose="02020603050405020304" pitchFamily="18" charset="0"/>
                        </a:rPr>
                        <a:t>SinoSteel MECC (Export to Turkey)</a:t>
                      </a:r>
                      <a:endParaRPr lang="en-US" sz="7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700" b="0">
                          <a:solidFill>
                            <a:srgbClr val="000000"/>
                          </a:solidFill>
                          <a:latin typeface="Times New Roman" panose="02020603050405020304" pitchFamily="18" charset="0"/>
                          <a:ea typeface="Times New Roman" panose="02020603050405020304"/>
                          <a:cs typeface="Times New Roman" panose="02020603050405020304" pitchFamily="18" charset="0"/>
                        </a:rPr>
                        <a:t>Hot rolled 1450</a:t>
                      </a:r>
                      <a:endParaRPr lang="en-US" sz="7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700" b="0">
                          <a:solidFill>
                            <a:srgbClr val="000000"/>
                          </a:solidFill>
                          <a:latin typeface="Times New Roman" panose="02020603050405020304" pitchFamily="18" charset="0"/>
                          <a:ea typeface="Times New Roman" panose="02020603050405020304"/>
                          <a:cs typeface="Times New Roman" panose="02020603050405020304" pitchFamily="18" charset="0"/>
                        </a:rPr>
                        <a:t>2009</a:t>
                      </a:r>
                      <a:endParaRPr lang="en-US" sz="7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66700">
                <a:tc>
                  <a:txBody>
                    <a:bodyPr/>
                    <a:lstStyle/>
                    <a:p>
                      <a:pPr algn="ctr">
                        <a:buNone/>
                      </a:pPr>
                      <a:r>
                        <a:rPr lang="en-US" sz="7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MK84125x60</a:t>
                      </a:r>
                      <a:endParaRPr lang="en-US" altLang="en-US" sz="7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700" b="0">
                          <a:latin typeface="Times New Roman" panose="02020603050405020304" pitchFamily="18" charset="0"/>
                          <a:ea typeface="宋体" panose="02010600030101010101" pitchFamily="2" charset="-122"/>
                          <a:cs typeface="Times New Roman" panose="02020603050405020304" pitchFamily="18" charset="0"/>
                        </a:rPr>
                        <a:t>1 </a:t>
                      </a:r>
                      <a:endParaRPr lang="en-US" altLang="en-US" sz="700" b="0">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700" b="0">
                          <a:latin typeface="Times New Roman" panose="02020603050405020304" pitchFamily="18" charset="0"/>
                          <a:ea typeface="Times New Roman" panose="02020603050405020304"/>
                          <a:cs typeface="Times New Roman" panose="02020603050405020304" pitchFamily="18" charset="0"/>
                        </a:rPr>
                        <a:t>Shandong Taishan Steel (Group) Co., Ltd.</a:t>
                      </a:r>
                      <a:endParaRPr lang="en-US" sz="700" b="0">
                        <a:latin typeface="Times New Roman" panose="02020603050405020304" pitchFamily="18" charset="0"/>
                        <a:ea typeface="Times New Roman" panose="02020603050405020304"/>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700" b="0">
                          <a:solidFill>
                            <a:srgbClr val="000000"/>
                          </a:solidFill>
                          <a:latin typeface="Times New Roman" panose="02020603050405020304" pitchFamily="18" charset="0"/>
                          <a:ea typeface="Times New Roman" panose="02020603050405020304"/>
                          <a:cs typeface="Times New Roman" panose="02020603050405020304" pitchFamily="18" charset="0"/>
                        </a:rPr>
                        <a:t>Hot rolled 1580</a:t>
                      </a:r>
                      <a:endParaRPr lang="en-US" sz="7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700" b="0">
                          <a:solidFill>
                            <a:srgbClr val="000000"/>
                          </a:solidFill>
                          <a:latin typeface="Times New Roman" panose="02020603050405020304" pitchFamily="18" charset="0"/>
                          <a:ea typeface="Times New Roman" panose="02020603050405020304"/>
                          <a:cs typeface="Times New Roman" panose="02020603050405020304" pitchFamily="18" charset="0"/>
                        </a:rPr>
                        <a:t>2007</a:t>
                      </a:r>
                      <a:endParaRPr lang="en-US" sz="7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66700">
                <a:tc>
                  <a:txBody>
                    <a:bodyPr/>
                    <a:lstStyle/>
                    <a:p>
                      <a:pPr algn="ctr">
                        <a:buNone/>
                      </a:pPr>
                      <a:r>
                        <a:rPr lang="en-US" sz="7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MK84125x60</a:t>
                      </a:r>
                      <a:endParaRPr lang="en-US" altLang="en-US" sz="7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700" b="0">
                          <a:latin typeface="Times New Roman" panose="02020603050405020304" pitchFamily="18" charset="0"/>
                          <a:ea typeface="宋体" panose="02010600030101010101" pitchFamily="2" charset="-122"/>
                          <a:cs typeface="Times New Roman" panose="02020603050405020304" pitchFamily="18" charset="0"/>
                        </a:rPr>
                        <a:t>1 </a:t>
                      </a:r>
                      <a:endParaRPr lang="en-US" altLang="en-US" sz="700" b="0">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700" b="0">
                          <a:latin typeface="Times New Roman" panose="02020603050405020304" pitchFamily="18" charset="0"/>
                          <a:ea typeface="Times New Roman" panose="02020603050405020304"/>
                          <a:cs typeface="Times New Roman" panose="02020603050405020304" pitchFamily="18" charset="0"/>
                        </a:rPr>
                        <a:t>Hebei Jingye Medium-Plate Co., Ltd.</a:t>
                      </a:r>
                      <a:endParaRPr lang="en-US" sz="700" b="0">
                        <a:latin typeface="Times New Roman" panose="02020603050405020304" pitchFamily="18" charset="0"/>
                        <a:ea typeface="Times New Roman" panose="02020603050405020304"/>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700" b="0">
                          <a:solidFill>
                            <a:srgbClr val="000000"/>
                          </a:solidFill>
                          <a:latin typeface="Times New Roman" panose="02020603050405020304" pitchFamily="18" charset="0"/>
                          <a:ea typeface="Times New Roman" panose="02020603050405020304"/>
                          <a:cs typeface="Times New Roman" panose="02020603050405020304" pitchFamily="18" charset="0"/>
                        </a:rPr>
                        <a:t>Hot rolled 1580</a:t>
                      </a:r>
                      <a:endParaRPr lang="en-US" sz="7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700" b="0">
                          <a:solidFill>
                            <a:srgbClr val="000000"/>
                          </a:solidFill>
                          <a:latin typeface="Times New Roman" panose="02020603050405020304" pitchFamily="18" charset="0"/>
                          <a:ea typeface="Times New Roman" panose="02020603050405020304"/>
                          <a:cs typeface="Times New Roman" panose="02020603050405020304" pitchFamily="18" charset="0"/>
                        </a:rPr>
                        <a:t>2008</a:t>
                      </a:r>
                      <a:endParaRPr lang="en-US" sz="7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66700">
                <a:tc>
                  <a:txBody>
                    <a:bodyPr/>
                    <a:lstStyle/>
                    <a:p>
                      <a:pPr algn="ctr">
                        <a:buNone/>
                      </a:pPr>
                      <a:r>
                        <a:rPr lang="en-US" sz="7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MK84160x60</a:t>
                      </a:r>
                      <a:endParaRPr lang="en-US" altLang="en-US" sz="7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700" b="0">
                          <a:latin typeface="Times New Roman" panose="02020603050405020304" pitchFamily="18" charset="0"/>
                          <a:ea typeface="宋体" panose="02010600030101010101" pitchFamily="2" charset="-122"/>
                          <a:cs typeface="Times New Roman" panose="02020603050405020304" pitchFamily="18" charset="0"/>
                        </a:rPr>
                        <a:t>1 </a:t>
                      </a:r>
                      <a:endParaRPr lang="en-US" altLang="en-US" sz="700" b="0">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700" b="0">
                          <a:latin typeface="Times New Roman" panose="02020603050405020304" pitchFamily="18" charset="0"/>
                          <a:ea typeface="Times New Roman" panose="02020603050405020304"/>
                          <a:cs typeface="Times New Roman" panose="02020603050405020304" pitchFamily="18" charset="0"/>
                        </a:rPr>
                        <a:t>Shandong Taishan Steel (Group) Co., Ltd.</a:t>
                      </a:r>
                      <a:endParaRPr lang="en-US" sz="700" b="0">
                        <a:latin typeface="Times New Roman" panose="02020603050405020304" pitchFamily="18" charset="0"/>
                        <a:ea typeface="Times New Roman" panose="02020603050405020304"/>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700" b="0">
                          <a:solidFill>
                            <a:srgbClr val="000000"/>
                          </a:solidFill>
                          <a:latin typeface="Times New Roman" panose="02020603050405020304" pitchFamily="18" charset="0"/>
                          <a:ea typeface="Times New Roman" panose="02020603050405020304"/>
                          <a:cs typeface="Times New Roman" panose="02020603050405020304" pitchFamily="18" charset="0"/>
                        </a:rPr>
                        <a:t>Hot rolled 1580</a:t>
                      </a:r>
                      <a:endParaRPr lang="en-US" sz="7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700" b="0">
                          <a:solidFill>
                            <a:srgbClr val="000000"/>
                          </a:solidFill>
                          <a:latin typeface="Times New Roman" panose="02020603050405020304" pitchFamily="18" charset="0"/>
                          <a:ea typeface="Times New Roman" panose="02020603050405020304"/>
                          <a:cs typeface="Times New Roman" panose="02020603050405020304" pitchFamily="18" charset="0"/>
                        </a:rPr>
                        <a:t>2007</a:t>
                      </a:r>
                      <a:endParaRPr lang="en-US" sz="7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66700">
                <a:tc>
                  <a:txBody>
                    <a:bodyPr/>
                    <a:lstStyle/>
                    <a:p>
                      <a:pPr algn="ctr">
                        <a:buNone/>
                      </a:pPr>
                      <a:r>
                        <a:rPr lang="en-US" sz="7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MK84160x65</a:t>
                      </a:r>
                      <a:endParaRPr lang="en-US" altLang="en-US" sz="7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700" b="0">
                          <a:latin typeface="Times New Roman" panose="02020603050405020304" pitchFamily="18" charset="0"/>
                          <a:ea typeface="宋体" panose="02010600030101010101" pitchFamily="2" charset="-122"/>
                          <a:cs typeface="Times New Roman" panose="02020603050405020304" pitchFamily="18" charset="0"/>
                        </a:rPr>
                        <a:t>1 </a:t>
                      </a:r>
                      <a:endParaRPr lang="en-US" altLang="en-US" sz="700" b="0">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700" b="0">
                          <a:latin typeface="Times New Roman" panose="02020603050405020304" pitchFamily="18" charset="0"/>
                          <a:ea typeface="Times New Roman" panose="02020603050405020304"/>
                          <a:cs typeface="Times New Roman" panose="02020603050405020304" pitchFamily="18" charset="0"/>
                        </a:rPr>
                        <a:t>Shandong Taishan Steel (Group) Co., Ltd.</a:t>
                      </a:r>
                      <a:endParaRPr lang="en-US" sz="700" b="0">
                        <a:latin typeface="Times New Roman" panose="02020603050405020304" pitchFamily="18" charset="0"/>
                        <a:ea typeface="Times New Roman" panose="02020603050405020304"/>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700" b="0">
                          <a:solidFill>
                            <a:srgbClr val="000000"/>
                          </a:solidFill>
                          <a:latin typeface="Times New Roman" panose="02020603050405020304" pitchFamily="18" charset="0"/>
                          <a:ea typeface="Times New Roman" panose="02020603050405020304"/>
                          <a:cs typeface="Times New Roman" panose="02020603050405020304" pitchFamily="18" charset="0"/>
                        </a:rPr>
                        <a:t>Hot rolled 1580</a:t>
                      </a:r>
                      <a:endParaRPr lang="en-US" sz="7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700" b="0">
                          <a:solidFill>
                            <a:srgbClr val="000000"/>
                          </a:solidFill>
                          <a:latin typeface="Times New Roman" panose="02020603050405020304" pitchFamily="18" charset="0"/>
                          <a:ea typeface="Times New Roman" panose="02020603050405020304"/>
                          <a:cs typeface="Times New Roman" panose="02020603050405020304" pitchFamily="18" charset="0"/>
                        </a:rPr>
                        <a:t>2007</a:t>
                      </a:r>
                      <a:endParaRPr lang="en-US" sz="7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66700">
                <a:tc>
                  <a:txBody>
                    <a:bodyPr/>
                    <a:lstStyle/>
                    <a:p>
                      <a:pPr algn="ctr">
                        <a:buNone/>
                      </a:pPr>
                      <a:r>
                        <a:rPr lang="en-US" sz="7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MK84160x60</a:t>
                      </a:r>
                      <a:endParaRPr lang="en-US" altLang="en-US" sz="7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700" b="0">
                          <a:latin typeface="Times New Roman" panose="02020603050405020304" pitchFamily="18" charset="0"/>
                          <a:ea typeface="宋体" panose="02010600030101010101" pitchFamily="2" charset="-122"/>
                          <a:cs typeface="Times New Roman" panose="02020603050405020304" pitchFamily="18" charset="0"/>
                        </a:rPr>
                        <a:t> 1</a:t>
                      </a:r>
                      <a:endParaRPr lang="en-US" altLang="en-US" sz="700" b="0">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700" b="0">
                          <a:latin typeface="Times New Roman" panose="02020603050405020304" pitchFamily="18" charset="0"/>
                          <a:ea typeface="Times New Roman" panose="02020603050405020304"/>
                          <a:cs typeface="Times New Roman" panose="02020603050405020304" pitchFamily="18" charset="0"/>
                        </a:rPr>
                        <a:t>Sichuan Southwest Stainless Steel Co., Ltd.</a:t>
                      </a:r>
                      <a:endParaRPr lang="en-US" sz="700" b="0">
                        <a:latin typeface="Times New Roman" panose="02020603050405020304" pitchFamily="18" charset="0"/>
                        <a:ea typeface="Times New Roman" panose="02020603050405020304"/>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700" b="0">
                          <a:solidFill>
                            <a:srgbClr val="000000"/>
                          </a:solidFill>
                          <a:latin typeface="Times New Roman" panose="02020603050405020304" pitchFamily="18" charset="0"/>
                          <a:ea typeface="Times New Roman" panose="02020603050405020304"/>
                          <a:cs typeface="Times New Roman" panose="02020603050405020304" pitchFamily="18" charset="0"/>
                        </a:rPr>
                        <a:t>Hot rolled 1580</a:t>
                      </a:r>
                      <a:endParaRPr lang="en-US" sz="7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700" b="0">
                          <a:solidFill>
                            <a:srgbClr val="000000"/>
                          </a:solidFill>
                          <a:latin typeface="Times New Roman" panose="02020603050405020304" pitchFamily="18" charset="0"/>
                          <a:ea typeface="Times New Roman" panose="02020603050405020304"/>
                          <a:cs typeface="Times New Roman" panose="02020603050405020304" pitchFamily="18" charset="0"/>
                        </a:rPr>
                        <a:t>2008</a:t>
                      </a:r>
                      <a:endParaRPr lang="en-US" sz="7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66700">
                <a:tc>
                  <a:txBody>
                    <a:bodyPr/>
                    <a:lstStyle/>
                    <a:p>
                      <a:pPr algn="ctr">
                        <a:buNone/>
                      </a:pPr>
                      <a:r>
                        <a:rPr lang="en-US" sz="7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MK84160x60</a:t>
                      </a:r>
                      <a:endParaRPr lang="en-US" altLang="en-US" sz="7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700" b="0">
                          <a:latin typeface="Times New Roman" panose="02020603050405020304" pitchFamily="18" charset="0"/>
                          <a:ea typeface="宋体" panose="02010600030101010101" pitchFamily="2" charset="-122"/>
                          <a:cs typeface="Times New Roman" panose="02020603050405020304" pitchFamily="18" charset="0"/>
                        </a:rPr>
                        <a:t>1 </a:t>
                      </a:r>
                      <a:endParaRPr lang="en-US" altLang="en-US" sz="700" b="0">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700" b="0">
                          <a:latin typeface="Times New Roman" panose="02020603050405020304" pitchFamily="18" charset="0"/>
                          <a:ea typeface="Times New Roman" panose="02020603050405020304"/>
                          <a:cs typeface="Times New Roman" panose="02020603050405020304" pitchFamily="18" charset="0"/>
                        </a:rPr>
                        <a:t>Xinyu Iron&amp;Steel Group Co., Ltd.</a:t>
                      </a:r>
                      <a:endParaRPr lang="en-US" sz="700" b="0">
                        <a:latin typeface="Times New Roman" panose="02020603050405020304" pitchFamily="18" charset="0"/>
                        <a:ea typeface="Times New Roman" panose="02020603050405020304"/>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700" b="0">
                          <a:solidFill>
                            <a:srgbClr val="000000"/>
                          </a:solidFill>
                          <a:latin typeface="Times New Roman" panose="02020603050405020304" pitchFamily="18" charset="0"/>
                          <a:ea typeface="Times New Roman" panose="02020603050405020304"/>
                          <a:cs typeface="Times New Roman" panose="02020603050405020304" pitchFamily="18" charset="0"/>
                        </a:rPr>
                        <a:t>Hot rolled 1580</a:t>
                      </a:r>
                      <a:endParaRPr lang="en-US" sz="7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700" b="0" dirty="0">
                          <a:solidFill>
                            <a:srgbClr val="000000"/>
                          </a:solidFill>
                          <a:latin typeface="Times New Roman" panose="02020603050405020304" pitchFamily="18" charset="0"/>
                          <a:ea typeface="Times New Roman" panose="02020603050405020304"/>
                          <a:cs typeface="Times New Roman" panose="02020603050405020304" pitchFamily="18" charset="0"/>
                        </a:rPr>
                        <a:t>2008</a:t>
                      </a:r>
                      <a:endParaRPr lang="en-US" sz="700" b="0" dirty="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graphicFrame>
        <p:nvGraphicFramePr>
          <p:cNvPr id="3" name="表格 2"/>
          <p:cNvGraphicFramePr>
            <a:graphicFrameLocks noGrp="1"/>
          </p:cNvGraphicFramePr>
          <p:nvPr/>
        </p:nvGraphicFramePr>
        <p:xfrm>
          <a:off x="4876792" y="1714413"/>
          <a:ext cx="4136603" cy="4686309"/>
        </p:xfrm>
        <a:graphic>
          <a:graphicData uri="http://schemas.openxmlformats.org/drawingml/2006/table">
            <a:tbl>
              <a:tblPr firstRow="1" bandRow="1"/>
              <a:tblGrid>
                <a:gridCol w="838178"/>
                <a:gridCol w="380990"/>
                <a:gridCol w="1752554"/>
                <a:gridCol w="685782"/>
                <a:gridCol w="479099"/>
              </a:tblGrid>
              <a:tr h="173567">
                <a:tc>
                  <a:txBody>
                    <a:bodyPr/>
                    <a:lstStyle/>
                    <a:p>
                      <a:pPr algn="ctr">
                        <a:spcAft>
                          <a:spcPts val="0"/>
                        </a:spcAft>
                      </a:pPr>
                      <a:r>
                        <a:rPr lang="en-US" sz="700" kern="100" dirty="0" err="1">
                          <a:effectLst/>
                          <a:latin typeface="Times New Roman" panose="02020603050405020304"/>
                          <a:ea typeface="宋体" panose="02010600030101010101" pitchFamily="2" charset="-122"/>
                          <a:cs typeface="Times New Roman" panose="02020603050405020304"/>
                        </a:rPr>
                        <a:t>MK84160×70</a:t>
                      </a:r>
                      <a:endParaRPr lang="zh-CN" sz="700" kern="100" dirty="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1</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700" kern="100">
                          <a:effectLst/>
                          <a:latin typeface="Times New Roman" panose="02020603050405020304"/>
                          <a:ea typeface="宋体" panose="02010600030101010101" pitchFamily="2" charset="-122"/>
                          <a:cs typeface="Times New Roman" panose="02020603050405020304"/>
                        </a:rPr>
                        <a:t>Minmetals Yingkou Medium Plate Co., ltd.</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Hot rolled 2700</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2008</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3567">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MK84160×90</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1</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700" kern="100" dirty="0">
                          <a:effectLst/>
                          <a:latin typeface="Times New Roman" panose="02020603050405020304"/>
                          <a:ea typeface="宋体" panose="02010600030101010101" pitchFamily="2" charset="-122"/>
                          <a:cs typeface="Times New Roman" panose="02020603050405020304"/>
                        </a:rPr>
                        <a:t>Handan Iron and Steel Co., Ltd.</a:t>
                      </a:r>
                      <a:endParaRPr lang="zh-CN" sz="700" kern="100" dirty="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Hot rolled 3500</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2009</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3567">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MK84160×65</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1</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700" kern="100">
                          <a:effectLst/>
                          <a:latin typeface="Times New Roman" panose="02020603050405020304"/>
                          <a:ea typeface="宋体" panose="02010600030101010101" pitchFamily="2" charset="-122"/>
                          <a:cs typeface="Times New Roman" panose="02020603050405020304"/>
                        </a:rPr>
                        <a:t>Northeast Light Alloy Co., Ltd.</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Hot rolled 4100</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2011</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3567">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MK84160×60</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1</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700" kern="100">
                          <a:effectLst/>
                          <a:latin typeface="Times New Roman" panose="02020603050405020304"/>
                          <a:ea typeface="宋体" panose="02010600030101010101" pitchFamily="2" charset="-122"/>
                          <a:cs typeface="Times New Roman" panose="02020603050405020304"/>
                        </a:rPr>
                        <a:t>Ningxia Jinning Juke New Materials Co., Ltd.</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Hot rolled 2700</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2011</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3567">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MK84200×80</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1</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700" kern="100" dirty="0" err="1">
                          <a:effectLst/>
                          <a:latin typeface="Times New Roman" panose="02020603050405020304"/>
                          <a:ea typeface="宋体" panose="02010600030101010101" pitchFamily="2" charset="-122"/>
                          <a:cs typeface="Times New Roman" panose="02020603050405020304"/>
                        </a:rPr>
                        <a:t>Linfen</a:t>
                      </a:r>
                      <a:r>
                        <a:rPr lang="en-US" sz="700" kern="100" dirty="0">
                          <a:effectLst/>
                          <a:latin typeface="Times New Roman" panose="02020603050405020304"/>
                          <a:ea typeface="宋体" panose="02010600030101010101" pitchFamily="2" charset="-122"/>
                          <a:cs typeface="Times New Roman" panose="02020603050405020304"/>
                        </a:rPr>
                        <a:t> </a:t>
                      </a:r>
                      <a:r>
                        <a:rPr lang="en-US" sz="700" kern="100" dirty="0" err="1">
                          <a:effectLst/>
                          <a:latin typeface="Times New Roman" panose="02020603050405020304"/>
                          <a:ea typeface="宋体" panose="02010600030101010101" pitchFamily="2" charset="-122"/>
                          <a:cs typeface="Times New Roman" panose="02020603050405020304"/>
                        </a:rPr>
                        <a:t>Iron&amp;Steel</a:t>
                      </a:r>
                      <a:r>
                        <a:rPr lang="en-US" sz="700" kern="100" dirty="0">
                          <a:effectLst/>
                          <a:latin typeface="Times New Roman" panose="02020603050405020304"/>
                          <a:ea typeface="宋体" panose="02010600030101010101" pitchFamily="2" charset="-122"/>
                          <a:cs typeface="Times New Roman" panose="02020603050405020304"/>
                        </a:rPr>
                        <a:t> Co., Ltd. of </a:t>
                      </a:r>
                      <a:r>
                        <a:rPr lang="en-US" sz="700" kern="100" dirty="0" err="1">
                          <a:effectLst/>
                          <a:latin typeface="Times New Roman" panose="02020603050405020304"/>
                          <a:ea typeface="宋体" panose="02010600030101010101" pitchFamily="2" charset="-122"/>
                          <a:cs typeface="Times New Roman" panose="02020603050405020304"/>
                        </a:rPr>
                        <a:t>TISCO</a:t>
                      </a:r>
                      <a:r>
                        <a:rPr lang="en-US" sz="700" kern="100" dirty="0">
                          <a:effectLst/>
                          <a:latin typeface="Times New Roman" panose="02020603050405020304"/>
                          <a:ea typeface="宋体" panose="02010600030101010101" pitchFamily="2" charset="-122"/>
                          <a:cs typeface="Times New Roman" panose="02020603050405020304"/>
                        </a:rPr>
                        <a:t> Group</a:t>
                      </a:r>
                      <a:endParaRPr lang="zh-CN" sz="700" kern="100" dirty="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Hot rolled 3400</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2005</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3567">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MK84200×80</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1</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700" kern="100">
                          <a:effectLst/>
                          <a:latin typeface="Times New Roman" panose="02020603050405020304"/>
                          <a:ea typeface="宋体" panose="02010600030101010101" pitchFamily="2" charset="-122"/>
                          <a:cs typeface="Times New Roman" panose="02020603050405020304"/>
                        </a:rPr>
                        <a:t>Hebei Puyang Iron and Steel Co., Ltd.</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Hot rolled 3500</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2006</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3567">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MK84200×80</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1</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700" kern="100">
                          <a:effectLst/>
                          <a:latin typeface="Times New Roman" panose="02020603050405020304"/>
                          <a:ea typeface="宋体" panose="02010600030101010101" pitchFamily="2" charset="-122"/>
                          <a:cs typeface="Times New Roman" panose="02020603050405020304"/>
                        </a:rPr>
                        <a:t>Hebei Jingye Group</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Hot rolled 3500</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2005</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3567">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MK84200×90</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1</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700" kern="100">
                          <a:effectLst/>
                          <a:latin typeface="Times New Roman" panose="02020603050405020304"/>
                          <a:ea typeface="宋体" panose="02010600030101010101" pitchFamily="2" charset="-122"/>
                          <a:cs typeface="Times New Roman" panose="02020603050405020304"/>
                        </a:rPr>
                        <a:t>Northeast Light Alloy Co., Ltd.</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Hot rolled 4100</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2005</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3567">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MK84200×90</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1</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700" kern="100">
                          <a:effectLst/>
                          <a:latin typeface="Times New Roman" panose="02020603050405020304"/>
                          <a:ea typeface="宋体" panose="02010600030101010101" pitchFamily="2" charset="-122"/>
                          <a:cs typeface="Times New Roman" panose="02020603050405020304"/>
                        </a:rPr>
                        <a:t>Jiangyin Changda Steel Co., Ltd.</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Hot rolled 3500</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2009</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3567">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MK84200×90</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1</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700" kern="100" dirty="0" err="1">
                          <a:effectLst/>
                          <a:latin typeface="Times New Roman" panose="02020603050405020304"/>
                          <a:ea typeface="宋体" panose="02010600030101010101" pitchFamily="2" charset="-122"/>
                          <a:cs typeface="Times New Roman" panose="02020603050405020304"/>
                        </a:rPr>
                        <a:t>Zhongpu</a:t>
                      </a:r>
                      <a:r>
                        <a:rPr lang="en-US" sz="700" kern="100" dirty="0">
                          <a:effectLst/>
                          <a:latin typeface="Times New Roman" panose="02020603050405020304"/>
                          <a:ea typeface="宋体" panose="02010600030101010101" pitchFamily="2" charset="-122"/>
                          <a:cs typeface="Times New Roman" panose="02020603050405020304"/>
                        </a:rPr>
                        <a:t> (Handan) Iron and Steel Co., Ltd.</a:t>
                      </a:r>
                      <a:endParaRPr lang="zh-CN" sz="700" kern="100" dirty="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Hot rolled 3500</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2009</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3567">
                <a:tc>
                  <a:txBody>
                    <a:bodyPr/>
                    <a:lstStyle/>
                    <a:p>
                      <a:pPr algn="ctr">
                        <a:spcAft>
                          <a:spcPts val="0"/>
                        </a:spcAft>
                      </a:pPr>
                      <a:r>
                        <a:rPr lang="en-US" sz="700" kern="100" dirty="0" err="1">
                          <a:effectLst/>
                          <a:latin typeface="Times New Roman" panose="02020603050405020304"/>
                          <a:ea typeface="宋体" panose="02010600030101010101" pitchFamily="2" charset="-122"/>
                          <a:cs typeface="Times New Roman" panose="02020603050405020304"/>
                        </a:rPr>
                        <a:t>MK84200×90</a:t>
                      </a:r>
                      <a:endParaRPr lang="zh-CN" sz="700" kern="100" dirty="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1</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700" kern="100">
                          <a:effectLst/>
                          <a:latin typeface="Times New Roman" panose="02020603050405020304"/>
                          <a:ea typeface="宋体" panose="02010600030101010101" pitchFamily="2" charset="-122"/>
                          <a:cs typeface="Times New Roman" panose="02020603050405020304"/>
                        </a:rPr>
                        <a:t>Pingshan County Jingye Plate Co., Ltd.</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Hot rolled 1700</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2009</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3567">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MK84220×100</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1</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700" kern="100" dirty="0">
                          <a:effectLst/>
                          <a:latin typeface="Times New Roman" panose="02020603050405020304"/>
                          <a:ea typeface="宋体" panose="02010600030101010101" pitchFamily="2" charset="-122"/>
                          <a:cs typeface="Times New Roman" panose="02020603050405020304"/>
                        </a:rPr>
                        <a:t>Chongqing Iron and Steel Co., Ltd.(2)</a:t>
                      </a:r>
                      <a:endParaRPr lang="zh-CN" sz="700" kern="100" dirty="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Hot rolled 4100</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2008</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3567">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MK84250×120</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1</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700" kern="100">
                          <a:effectLst/>
                          <a:latin typeface="Times New Roman" panose="02020603050405020304"/>
                          <a:ea typeface="宋体" panose="02010600030101010101" pitchFamily="2" charset="-122"/>
                          <a:cs typeface="Times New Roman" panose="02020603050405020304"/>
                        </a:rPr>
                        <a:t>Nanyang Hanye Special Steel Co., Ltd.</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Hot rolled 3800</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2009</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3567">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MK84200×90</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1</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just">
                        <a:spcAft>
                          <a:spcPts val="0"/>
                        </a:spcAft>
                      </a:pPr>
                      <a:r>
                        <a:rPr lang="en-US" sz="700" kern="100">
                          <a:effectLst/>
                          <a:latin typeface="Times New Roman" panose="02020603050405020304"/>
                          <a:ea typeface="宋体" panose="02010600030101010101" pitchFamily="2" charset="-122"/>
                          <a:cs typeface="Times New Roman" panose="02020603050405020304"/>
                        </a:rPr>
                        <a:t>Shagang medium-thick plate</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Hot rolled 3500</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2016</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3567">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MK84160×60</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1</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rowSpan="3">
                  <a:txBody>
                    <a:bodyPr/>
                    <a:lstStyle/>
                    <a:p>
                      <a:pPr algn="just">
                        <a:spcAft>
                          <a:spcPts val="0"/>
                        </a:spcAft>
                      </a:pPr>
                      <a:r>
                        <a:rPr lang="en-US" sz="700" kern="100" dirty="0">
                          <a:effectLst/>
                          <a:latin typeface="Times New Roman" panose="02020603050405020304"/>
                          <a:ea typeface="宋体" panose="02010600030101010101" pitchFamily="2" charset="-122"/>
                          <a:cs typeface="Times New Roman" panose="02020603050405020304"/>
                        </a:rPr>
                        <a:t>Benxi </a:t>
                      </a:r>
                      <a:r>
                        <a:rPr lang="en-US" sz="700" kern="100" dirty="0" err="1">
                          <a:effectLst/>
                          <a:latin typeface="Times New Roman" panose="02020603050405020304"/>
                          <a:ea typeface="宋体" panose="02010600030101010101" pitchFamily="2" charset="-122"/>
                          <a:cs typeface="Times New Roman" panose="02020603050405020304"/>
                        </a:rPr>
                        <a:t>Beiying</a:t>
                      </a:r>
                      <a:r>
                        <a:rPr lang="en-US" sz="700" kern="100" dirty="0">
                          <a:effectLst/>
                          <a:latin typeface="Times New Roman" panose="02020603050405020304"/>
                          <a:ea typeface="宋体" panose="02010600030101010101" pitchFamily="2" charset="-122"/>
                          <a:cs typeface="Times New Roman" panose="02020603050405020304"/>
                        </a:rPr>
                        <a:t> Iron &amp; Steel (Group) Co., Ltd.</a:t>
                      </a:r>
                      <a:endParaRPr lang="zh-CN" sz="700" kern="100" dirty="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rowSpan="3">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Hot rolled 1780</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rowSpan="2">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2008</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3567">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MKD84125×60</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1</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vMerge="1">
                  <a:tcPr/>
                </a:tc>
                <a:tc vMerge="1">
                  <a:tcPr/>
                </a:tc>
                <a:tc vMerge="1">
                  <a:tcPr/>
                </a:tc>
              </a:tr>
              <a:tr h="173567">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MKD84125×60</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1</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vMerge="1">
                  <a:tcPr/>
                </a:tc>
                <a:tc vMerge="1">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2010</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3567">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MKD84100×60</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2</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rowSpan="2">
                  <a:txBody>
                    <a:bodyPr/>
                    <a:lstStyle/>
                    <a:p>
                      <a:pPr algn="just">
                        <a:spcAft>
                          <a:spcPts val="0"/>
                        </a:spcAft>
                      </a:pPr>
                      <a:r>
                        <a:rPr lang="en-US" sz="700" kern="100">
                          <a:effectLst/>
                          <a:latin typeface="Times New Roman" panose="02020603050405020304"/>
                          <a:ea typeface="宋体" panose="02010600030101010101" pitchFamily="2" charset="-122"/>
                          <a:cs typeface="Times New Roman" panose="02020603050405020304"/>
                        </a:rPr>
                        <a:t>Xinyu Iron &amp; Steel Co., Ltd.</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rowSpan="2">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Hot rolled 1580</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rowSpan="2">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2009</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3567">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MK84160×60</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1</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vMerge="1">
                  <a:tcPr/>
                </a:tc>
                <a:tc vMerge="1">
                  <a:tcPr/>
                </a:tc>
                <a:tc vMerge="1">
                  <a:tcPr/>
                </a:tc>
              </a:tr>
              <a:tr h="173567">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MKZ84160×65</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2</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rowSpan="2">
                  <a:txBody>
                    <a:bodyPr/>
                    <a:lstStyle/>
                    <a:p>
                      <a:pPr algn="just">
                        <a:spcAft>
                          <a:spcPts val="0"/>
                        </a:spcAft>
                      </a:pPr>
                      <a:r>
                        <a:rPr lang="en-US" sz="700" kern="100">
                          <a:effectLst/>
                          <a:latin typeface="Times New Roman" panose="02020603050405020304"/>
                          <a:ea typeface="宋体" panose="02010600030101010101" pitchFamily="2" charset="-122"/>
                          <a:cs typeface="Times New Roman" panose="02020603050405020304"/>
                        </a:rPr>
                        <a:t>Anhui Maanshan Iron&amp;Steel Co., Ltd.</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rowSpan="2">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Hot rolled 1580</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rowSpan="2">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2014</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3567">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MKZD84125×60</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1</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vMerge="1">
                  <a:tcPr/>
                </a:tc>
                <a:tc vMerge="1">
                  <a:tcPr/>
                </a:tc>
                <a:tc vMerge="1">
                  <a:tcPr/>
                </a:tc>
              </a:tr>
              <a:tr h="173567">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MK84160×65</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2</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rowSpan="2">
                  <a:txBody>
                    <a:bodyPr/>
                    <a:lstStyle/>
                    <a:p>
                      <a:pPr algn="just">
                        <a:spcAft>
                          <a:spcPts val="0"/>
                        </a:spcAft>
                      </a:pPr>
                      <a:r>
                        <a:rPr lang="en-US" sz="700" kern="100">
                          <a:effectLst/>
                          <a:latin typeface="Times New Roman" panose="02020603050405020304"/>
                          <a:ea typeface="宋体" panose="02010600030101010101" pitchFamily="2" charset="-122"/>
                          <a:cs typeface="Times New Roman" panose="02020603050405020304"/>
                        </a:rPr>
                        <a:t>Tangshan Yanshan Iron&amp;Steel Co., Ltd.</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rowSpan="2">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Hot rolled 1580</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rowSpan="2">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2016</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3567">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MK84160×65</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2</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vMerge="1">
                  <a:tcPr/>
                </a:tc>
                <a:tc vMerge="1">
                  <a:tcPr/>
                </a:tc>
                <a:tc vMerge="1">
                  <a:tcPr/>
                </a:tc>
              </a:tr>
              <a:tr h="173567">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MK84160×65</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2</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rowSpan="2">
                  <a:txBody>
                    <a:bodyPr/>
                    <a:lstStyle/>
                    <a:p>
                      <a:pPr algn="just">
                        <a:spcAft>
                          <a:spcPts val="0"/>
                        </a:spcAft>
                      </a:pPr>
                      <a:r>
                        <a:rPr lang="en-US" sz="700" kern="100">
                          <a:effectLst/>
                          <a:latin typeface="Times New Roman" panose="02020603050405020304"/>
                          <a:ea typeface="宋体" panose="02010600030101010101" pitchFamily="2" charset="-122"/>
                          <a:cs typeface="Times New Roman" panose="02020603050405020304"/>
                        </a:rPr>
                        <a:t>Hebei Anfeng Iron&amp;Steel Co., Ltd.</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rowSpan="2">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Hot rolled 1780</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rowSpan="2">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2017</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3567">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MKD84125×60</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4</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vMerge="1">
                  <a:tcPr/>
                </a:tc>
                <a:tc vMerge="1">
                  <a:tcPr/>
                </a:tc>
                <a:tc vMerge="1">
                  <a:tcPr/>
                </a:tc>
              </a:tr>
              <a:tr h="173567">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MKD84125×60</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2</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rowSpan="2">
                  <a:txBody>
                    <a:bodyPr/>
                    <a:lstStyle/>
                    <a:p>
                      <a:pPr algn="just">
                        <a:spcAft>
                          <a:spcPts val="0"/>
                        </a:spcAft>
                      </a:pPr>
                      <a:r>
                        <a:rPr lang="en-US" sz="700" kern="100">
                          <a:effectLst/>
                          <a:latin typeface="Times New Roman" panose="02020603050405020304"/>
                          <a:ea typeface="宋体" panose="02010600030101010101" pitchFamily="2" charset="-122"/>
                          <a:cs typeface="Times New Roman" panose="02020603050405020304"/>
                        </a:rPr>
                        <a:t>Wu'an Yuhua Iron&amp;Steel Co., Ltd.</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rowSpan="2">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Hot rolled 1450</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rowSpan="2">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2018</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73567">
                <a:tc>
                  <a:txBody>
                    <a:bodyPr/>
                    <a:lstStyle/>
                    <a:p>
                      <a:pPr algn="ctr">
                        <a:spcAft>
                          <a:spcPts val="0"/>
                        </a:spcAft>
                      </a:pPr>
                      <a:r>
                        <a:rPr lang="en-US" sz="700" kern="100">
                          <a:effectLst/>
                          <a:latin typeface="Times New Roman" panose="02020603050405020304"/>
                          <a:ea typeface="宋体" panose="02010600030101010101" pitchFamily="2" charset="-122"/>
                          <a:cs typeface="Times New Roman" panose="02020603050405020304"/>
                        </a:rPr>
                        <a:t>MK84160×60</a:t>
                      </a:r>
                      <a:endParaRPr lang="zh-CN" sz="700" kern="10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700" kern="100" dirty="0">
                          <a:effectLst/>
                          <a:latin typeface="Times New Roman" panose="02020603050405020304"/>
                          <a:ea typeface="宋体" panose="02010600030101010101" pitchFamily="2" charset="-122"/>
                          <a:cs typeface="Times New Roman" panose="02020603050405020304"/>
                        </a:rPr>
                        <a:t>1</a:t>
                      </a:r>
                      <a:endParaRPr lang="zh-CN" sz="700" kern="100" dirty="0">
                        <a:effectLst/>
                        <a:latin typeface="Calibri" panose="020F0502020204030204"/>
                        <a:ea typeface="宋体" panose="02010600030101010101" pitchFamily="2" charset="-122"/>
                        <a:cs typeface="Times New Roman" panose="02020603050405020304"/>
                      </a:endParaRPr>
                    </a:p>
                  </a:txBody>
                  <a:tcPr marL="44631" marR="44631" marT="6199"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vMerge="1">
                  <a:tcPr/>
                </a:tc>
                <a:tc vMerge="1">
                  <a:tcPr/>
                </a:tc>
                <a:tc vMerge="1">
                  <a:tcPr/>
                </a:tc>
              </a:tr>
            </a:tbl>
          </a:graphicData>
        </a:graphic>
      </p:graphicFrame>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3"/>
          <p:cNvSpPr txBox="1"/>
          <p:nvPr/>
        </p:nvSpPr>
        <p:spPr>
          <a:xfrm>
            <a:off x="148590" y="935990"/>
            <a:ext cx="8923020" cy="5797550"/>
          </a:xfrm>
          <a:prstGeom prst="rect">
            <a:avLst/>
          </a:prstGeom>
          <a:noFill/>
          <a:ln w="9525">
            <a:noFill/>
          </a:ln>
        </p:spPr>
        <p:txBody>
          <a:bodyPr/>
          <a:lstStyle/>
          <a:p>
            <a:pPr marL="0" indent="0" eaLnBrk="1" hangingPunct="1">
              <a:buClr>
                <a:srgbClr val="002060"/>
              </a:buClr>
              <a:buFont typeface="Wingdings" panose="05000000000000000000" pitchFamily="2" charset="2"/>
              <a:buNone/>
            </a:pPr>
            <a:r>
              <a:rPr lang="en-US" altLang="zh-CN"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3.4 Special </a:t>
            </a:r>
            <a:r>
              <a:rPr lang="en-US" altLang="zh-CN" dirty="0" err="1">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CNC</a:t>
            </a:r>
            <a:r>
              <a:rPr lang="en-US" altLang="zh-CN"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 roll grinder for hot rolling production line</a:t>
            </a:r>
            <a:endParaRPr lang="en-US" altLang="zh-CN"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zh-CN" altLang="en-US"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Main products:</a:t>
            </a:r>
            <a:endParaRPr lang="zh-CN" altLang="en-US"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p:txBody>
      </p:sp>
      <p:sp>
        <p:nvSpPr>
          <p:cNvPr id="14339" name="灯片编号占位符 5"/>
          <p:cNvSpPr txBox="1">
            <a:spLocks noGrp="1"/>
          </p:cNvSpPr>
          <p:nvPr/>
        </p:nvSpPr>
        <p:spPr>
          <a:xfrm>
            <a:off x="4114800" y="646938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3" name="图片 -2147482624" descr="险峰标志-1"/>
          <p:cNvPicPr>
            <a:picLocks noChangeAspect="1"/>
          </p:cNvPicPr>
          <p:nvPr/>
        </p:nvPicPr>
        <p:blipFill>
          <a:blip r:embed="rId1"/>
          <a:srcRect l="7938" r="23813" b="30956"/>
          <a:stretch>
            <a:fillRect/>
          </a:stretch>
        </p:blipFill>
        <p:spPr>
          <a:xfrm>
            <a:off x="67945" y="155575"/>
            <a:ext cx="650875" cy="511175"/>
          </a:xfrm>
          <a:prstGeom prst="rect">
            <a:avLst/>
          </a:prstGeom>
          <a:noFill/>
          <a:ln w="9525">
            <a:noFill/>
          </a:ln>
        </p:spPr>
      </p:pic>
      <p:pic>
        <p:nvPicPr>
          <p:cNvPr id="6" name="图片 6" descr="IMG_20140403_134234_副本_副本"/>
          <p:cNvPicPr>
            <a:picLocks noChangeAspect="1"/>
          </p:cNvPicPr>
          <p:nvPr/>
        </p:nvPicPr>
        <p:blipFill>
          <a:blip r:embed="rId2"/>
          <a:stretch>
            <a:fillRect/>
          </a:stretch>
        </p:blipFill>
        <p:spPr>
          <a:xfrm>
            <a:off x="3258185" y="3274060"/>
            <a:ext cx="2867025" cy="1726565"/>
          </a:xfrm>
          <a:prstGeom prst="rect">
            <a:avLst/>
          </a:prstGeom>
        </p:spPr>
      </p:pic>
      <p:pic>
        <p:nvPicPr>
          <p:cNvPr id="7" name="图片 6"/>
          <p:cNvPicPr>
            <a:picLocks noChangeAspect="1"/>
          </p:cNvPicPr>
          <p:nvPr/>
        </p:nvPicPr>
        <p:blipFill>
          <a:blip r:embed="rId3"/>
          <a:srcRect l="3471" t="7387" r="1850" b="3066"/>
          <a:stretch>
            <a:fillRect/>
          </a:stretch>
        </p:blipFill>
        <p:spPr>
          <a:xfrm>
            <a:off x="6244590" y="1617345"/>
            <a:ext cx="2827020" cy="1658620"/>
          </a:xfrm>
          <a:prstGeom prst="rect">
            <a:avLst/>
          </a:prstGeom>
        </p:spPr>
      </p:pic>
      <p:pic>
        <p:nvPicPr>
          <p:cNvPr id="8" name="图片 7" descr="IMG_20161122_115515"/>
          <p:cNvPicPr>
            <a:picLocks noChangeAspect="1"/>
          </p:cNvPicPr>
          <p:nvPr/>
        </p:nvPicPr>
        <p:blipFill>
          <a:blip r:embed="rId4"/>
          <a:srcRect l="2586" r="3879"/>
          <a:stretch>
            <a:fillRect/>
          </a:stretch>
        </p:blipFill>
        <p:spPr>
          <a:xfrm>
            <a:off x="227965" y="4987290"/>
            <a:ext cx="2955290" cy="1766570"/>
          </a:xfrm>
          <a:prstGeom prst="rect">
            <a:avLst/>
          </a:prstGeom>
        </p:spPr>
      </p:pic>
      <p:pic>
        <p:nvPicPr>
          <p:cNvPr id="2" name="图片 1" descr="05"/>
          <p:cNvPicPr>
            <a:picLocks noChangeAspect="1"/>
          </p:cNvPicPr>
          <p:nvPr/>
        </p:nvPicPr>
        <p:blipFill>
          <a:blip r:embed="rId5">
            <a:clrChange>
              <a:clrFrom>
                <a:srgbClr val="FEF7E5">
                  <a:alpha val="100000"/>
                </a:srgbClr>
              </a:clrFrom>
              <a:clrTo>
                <a:srgbClr val="FEF7E5">
                  <a:alpha val="100000"/>
                  <a:alpha val="0"/>
                </a:srgbClr>
              </a:clrTo>
            </a:clrChange>
          </a:blip>
          <a:srcRect l="1534" t="14190" r="12472" b="13472"/>
          <a:stretch>
            <a:fillRect/>
          </a:stretch>
        </p:blipFill>
        <p:spPr>
          <a:xfrm>
            <a:off x="227965" y="1618615"/>
            <a:ext cx="2955290" cy="1657350"/>
          </a:xfrm>
          <a:prstGeom prst="rect">
            <a:avLst/>
          </a:prstGeom>
        </p:spPr>
      </p:pic>
      <p:sp>
        <p:nvSpPr>
          <p:cNvPr id="4" name="文本框 3"/>
          <p:cNvSpPr txBox="1"/>
          <p:nvPr/>
        </p:nvSpPr>
        <p:spPr>
          <a:xfrm>
            <a:off x="219075" y="2938145"/>
            <a:ext cx="2055644" cy="241033"/>
          </a:xfrm>
          <a:prstGeom prst="rect">
            <a:avLst/>
          </a:prstGeom>
          <a:noFill/>
        </p:spPr>
        <p:txBody>
          <a:bodyPr wrap="square" rtlCol="0">
            <a:spAutoFit/>
          </a:bodyPr>
          <a:lstStyle/>
          <a:p>
            <a:r>
              <a:rPr lang="en-US" altLang="zh-CN" sz="980" dirty="0" err="1">
                <a:solidFill>
                  <a:schemeClr val="bg2">
                    <a:lumMod val="75000"/>
                  </a:schemeClr>
                </a:solidFill>
                <a:latin typeface="Times New Roman" panose="02020603050405020304" pitchFamily="18" charset="0"/>
                <a:ea typeface="Times New Roman" panose="02020603050405020304"/>
                <a:cs typeface="Times New Roman" panose="02020603050405020304" pitchFamily="18" charset="0"/>
              </a:rPr>
              <a:t>MK84125</a:t>
            </a:r>
            <a:r>
              <a:rPr lang="en-US" altLang="zh-CN" sz="980" dirty="0">
                <a:solidFill>
                  <a:schemeClr val="bg2">
                    <a:lumMod val="75000"/>
                  </a:schemeClr>
                </a:solidFill>
                <a:latin typeface="Times New Roman" panose="02020603050405020304" pitchFamily="18" charset="0"/>
                <a:ea typeface="Times New Roman" panose="02020603050405020304"/>
                <a:cs typeface="Times New Roman" panose="02020603050405020304" pitchFamily="18" charset="0"/>
              </a:rPr>
              <a:t> </a:t>
            </a:r>
            <a:r>
              <a:rPr lang="en-US" altLang="zh-CN" sz="980" dirty="0" err="1">
                <a:solidFill>
                  <a:schemeClr val="bg2">
                    <a:lumMod val="75000"/>
                  </a:schemeClr>
                </a:solidFill>
                <a:latin typeface="Times New Roman" panose="02020603050405020304" pitchFamily="18" charset="0"/>
                <a:ea typeface="Times New Roman" panose="02020603050405020304"/>
                <a:cs typeface="Times New Roman" panose="02020603050405020304" pitchFamily="18" charset="0"/>
              </a:rPr>
              <a:t>CNC</a:t>
            </a:r>
            <a:r>
              <a:rPr lang="en-US" altLang="zh-CN" sz="980" dirty="0">
                <a:solidFill>
                  <a:schemeClr val="bg2">
                    <a:lumMod val="75000"/>
                  </a:schemeClr>
                </a:solidFill>
                <a:latin typeface="Times New Roman" panose="02020603050405020304" pitchFamily="18" charset="0"/>
                <a:ea typeface="Times New Roman" panose="02020603050405020304"/>
                <a:cs typeface="Times New Roman" panose="02020603050405020304" pitchFamily="18" charset="0"/>
              </a:rPr>
              <a:t> roll grinder</a:t>
            </a:r>
            <a:endParaRPr lang="en-US" altLang="zh-CN" sz="980" dirty="0">
              <a:solidFill>
                <a:schemeClr val="bg2">
                  <a:lumMod val="75000"/>
                </a:schemeClr>
              </a:solidFill>
              <a:latin typeface="Times New Roman" panose="02020603050405020304" pitchFamily="18" charset="0"/>
              <a:ea typeface="Times New Roman" panose="02020603050405020304"/>
              <a:cs typeface="Times New Roman" panose="02020603050405020304" pitchFamily="18" charset="0"/>
            </a:endParaRPr>
          </a:p>
        </p:txBody>
      </p:sp>
      <p:pic>
        <p:nvPicPr>
          <p:cNvPr id="5" name="图片 4" descr="01"/>
          <p:cNvPicPr>
            <a:picLocks noChangeAspect="1"/>
          </p:cNvPicPr>
          <p:nvPr/>
        </p:nvPicPr>
        <p:blipFill>
          <a:blip r:embed="rId6"/>
          <a:srcRect l="1028" t="18778" r="6633" b="7348"/>
          <a:stretch>
            <a:fillRect/>
          </a:stretch>
        </p:blipFill>
        <p:spPr>
          <a:xfrm>
            <a:off x="3267075" y="1618615"/>
            <a:ext cx="2857500" cy="1657985"/>
          </a:xfrm>
          <a:prstGeom prst="rect">
            <a:avLst/>
          </a:prstGeom>
        </p:spPr>
      </p:pic>
      <p:pic>
        <p:nvPicPr>
          <p:cNvPr id="11" name="图片 10" descr="003"/>
          <p:cNvPicPr>
            <a:picLocks noChangeAspect="1"/>
          </p:cNvPicPr>
          <p:nvPr/>
        </p:nvPicPr>
        <p:blipFill>
          <a:blip r:embed="rId7"/>
          <a:srcRect t="3784" b="17205"/>
          <a:stretch>
            <a:fillRect/>
          </a:stretch>
        </p:blipFill>
        <p:spPr>
          <a:xfrm>
            <a:off x="219075" y="3275965"/>
            <a:ext cx="2964180" cy="1724660"/>
          </a:xfrm>
          <a:prstGeom prst="rect">
            <a:avLst/>
          </a:prstGeom>
        </p:spPr>
      </p:pic>
      <p:pic>
        <p:nvPicPr>
          <p:cNvPr id="13" name="图片 12" descr="9083242300027035"/>
          <p:cNvPicPr>
            <a:picLocks noChangeAspect="1"/>
          </p:cNvPicPr>
          <p:nvPr/>
        </p:nvPicPr>
        <p:blipFill>
          <a:blip r:embed="rId8"/>
          <a:srcRect l="8024" t="17949" b="18634"/>
          <a:stretch>
            <a:fillRect/>
          </a:stretch>
        </p:blipFill>
        <p:spPr>
          <a:xfrm>
            <a:off x="3258185" y="4987290"/>
            <a:ext cx="2866390" cy="1766570"/>
          </a:xfrm>
          <a:prstGeom prst="rect">
            <a:avLst/>
          </a:prstGeom>
        </p:spPr>
      </p:pic>
      <p:pic>
        <p:nvPicPr>
          <p:cNvPr id="15" name="图片 14" descr="627130706640680877"/>
          <p:cNvPicPr>
            <a:picLocks noChangeAspect="1"/>
          </p:cNvPicPr>
          <p:nvPr/>
        </p:nvPicPr>
        <p:blipFill>
          <a:blip r:embed="rId9"/>
          <a:srcRect t="27251" r="3178" b="4184"/>
          <a:stretch>
            <a:fillRect/>
          </a:stretch>
        </p:blipFill>
        <p:spPr>
          <a:xfrm>
            <a:off x="6244590" y="4987290"/>
            <a:ext cx="2827020" cy="1746250"/>
          </a:xfrm>
          <a:prstGeom prst="rect">
            <a:avLst/>
          </a:prstGeom>
        </p:spPr>
      </p:pic>
      <p:sp>
        <p:nvSpPr>
          <p:cNvPr id="19" name="文本框 18"/>
          <p:cNvSpPr txBox="1"/>
          <p:nvPr/>
        </p:nvSpPr>
        <p:spPr>
          <a:xfrm>
            <a:off x="7017386" y="2938145"/>
            <a:ext cx="2055644" cy="241033"/>
          </a:xfrm>
          <a:prstGeom prst="rect">
            <a:avLst/>
          </a:prstGeom>
          <a:noFill/>
        </p:spPr>
        <p:txBody>
          <a:bodyPr wrap="square" rtlCol="0">
            <a:spAutoFit/>
          </a:bodyPr>
          <a:lstStyle/>
          <a:p>
            <a:r>
              <a:rPr lang="en-US" altLang="zh-CN" sz="980" dirty="0" err="1">
                <a:solidFill>
                  <a:schemeClr val="bg2">
                    <a:lumMod val="75000"/>
                  </a:schemeClr>
                </a:solidFill>
                <a:latin typeface="Times New Roman" panose="02020603050405020304" pitchFamily="18" charset="0"/>
                <a:ea typeface="Times New Roman" panose="02020603050405020304"/>
                <a:cs typeface="Times New Roman" panose="02020603050405020304" pitchFamily="18" charset="0"/>
              </a:rPr>
              <a:t>MK84200</a:t>
            </a:r>
            <a:r>
              <a:rPr lang="en-US" altLang="zh-CN" sz="980" dirty="0">
                <a:solidFill>
                  <a:schemeClr val="bg2">
                    <a:lumMod val="75000"/>
                  </a:schemeClr>
                </a:solidFill>
                <a:latin typeface="Times New Roman" panose="02020603050405020304" pitchFamily="18" charset="0"/>
                <a:ea typeface="Times New Roman" panose="02020603050405020304"/>
                <a:cs typeface="Times New Roman" panose="02020603050405020304" pitchFamily="18" charset="0"/>
              </a:rPr>
              <a:t> </a:t>
            </a:r>
            <a:r>
              <a:rPr lang="en-US" altLang="zh-CN" sz="980" dirty="0" err="1">
                <a:solidFill>
                  <a:schemeClr val="bg2">
                    <a:lumMod val="75000"/>
                  </a:schemeClr>
                </a:solidFill>
                <a:latin typeface="Times New Roman" panose="02020603050405020304" pitchFamily="18" charset="0"/>
                <a:ea typeface="Times New Roman" panose="02020603050405020304"/>
                <a:cs typeface="Times New Roman" panose="02020603050405020304" pitchFamily="18" charset="0"/>
              </a:rPr>
              <a:t>CNC</a:t>
            </a:r>
            <a:r>
              <a:rPr lang="en-US" altLang="zh-CN" sz="980" dirty="0">
                <a:solidFill>
                  <a:schemeClr val="bg2">
                    <a:lumMod val="75000"/>
                  </a:schemeClr>
                </a:solidFill>
                <a:latin typeface="Times New Roman" panose="02020603050405020304" pitchFamily="18" charset="0"/>
                <a:ea typeface="Times New Roman" panose="02020603050405020304"/>
                <a:cs typeface="Times New Roman" panose="02020603050405020304" pitchFamily="18" charset="0"/>
              </a:rPr>
              <a:t> roll grinder</a:t>
            </a:r>
            <a:endParaRPr lang="en-US" altLang="zh-CN" sz="980" dirty="0">
              <a:solidFill>
                <a:schemeClr val="bg2">
                  <a:lumMod val="75000"/>
                </a:schemeClr>
              </a:solidFill>
              <a:latin typeface="Times New Roman" panose="02020603050405020304" pitchFamily="18" charset="0"/>
              <a:ea typeface="Times New Roman" panose="02020603050405020304"/>
              <a:cs typeface="Times New Roman" panose="02020603050405020304" pitchFamily="18" charset="0"/>
            </a:endParaRPr>
          </a:p>
        </p:txBody>
      </p:sp>
      <p:sp>
        <p:nvSpPr>
          <p:cNvPr id="20" name="文本框 19"/>
          <p:cNvSpPr txBox="1"/>
          <p:nvPr/>
        </p:nvSpPr>
        <p:spPr>
          <a:xfrm>
            <a:off x="227965" y="4680584"/>
            <a:ext cx="2055644" cy="241033"/>
          </a:xfrm>
          <a:prstGeom prst="rect">
            <a:avLst/>
          </a:prstGeom>
          <a:noFill/>
        </p:spPr>
        <p:txBody>
          <a:bodyPr wrap="square" rtlCol="0">
            <a:spAutoFit/>
          </a:bodyPr>
          <a:lstStyle/>
          <a:p>
            <a:r>
              <a:rPr lang="en-US" altLang="zh-CN" sz="980" dirty="0" err="1">
                <a:solidFill>
                  <a:srgbClr val="002060"/>
                </a:solidFill>
                <a:latin typeface="Times New Roman" panose="02020603050405020304" pitchFamily="18" charset="0"/>
                <a:ea typeface="Times New Roman" panose="02020603050405020304"/>
                <a:cs typeface="Times New Roman" panose="02020603050405020304" pitchFamily="18" charset="0"/>
              </a:rPr>
              <a:t>MK84250</a:t>
            </a:r>
            <a:r>
              <a:rPr lang="en-US" altLang="zh-CN" sz="980" dirty="0">
                <a:solidFill>
                  <a:srgbClr val="002060"/>
                </a:solidFill>
                <a:latin typeface="Times New Roman" panose="02020603050405020304" pitchFamily="18" charset="0"/>
                <a:ea typeface="Times New Roman" panose="02020603050405020304"/>
                <a:cs typeface="Times New Roman" panose="02020603050405020304" pitchFamily="18" charset="0"/>
              </a:rPr>
              <a:t> </a:t>
            </a:r>
            <a:r>
              <a:rPr lang="en-US" altLang="zh-CN" sz="980" dirty="0" err="1">
                <a:solidFill>
                  <a:srgbClr val="002060"/>
                </a:solidFill>
                <a:latin typeface="Times New Roman" panose="02020603050405020304" pitchFamily="18" charset="0"/>
                <a:ea typeface="Times New Roman" panose="02020603050405020304"/>
                <a:cs typeface="Times New Roman" panose="02020603050405020304" pitchFamily="18" charset="0"/>
              </a:rPr>
              <a:t>CNC</a:t>
            </a:r>
            <a:r>
              <a:rPr lang="en-US" altLang="zh-CN" sz="980" dirty="0">
                <a:solidFill>
                  <a:srgbClr val="002060"/>
                </a:solidFill>
                <a:latin typeface="Times New Roman" panose="02020603050405020304" pitchFamily="18" charset="0"/>
                <a:ea typeface="Times New Roman" panose="02020603050405020304"/>
                <a:cs typeface="Times New Roman" panose="02020603050405020304" pitchFamily="18" charset="0"/>
              </a:rPr>
              <a:t> roll grinder</a:t>
            </a:r>
            <a:endParaRPr lang="en-US" altLang="zh-CN" sz="980" dirty="0">
              <a:solidFill>
                <a:srgbClr val="002060"/>
              </a:solidFill>
              <a:latin typeface="Times New Roman" panose="02020603050405020304" pitchFamily="18" charset="0"/>
              <a:ea typeface="Times New Roman" panose="02020603050405020304"/>
              <a:cs typeface="Times New Roman" panose="02020603050405020304" pitchFamily="18" charset="0"/>
            </a:endParaRPr>
          </a:p>
        </p:txBody>
      </p:sp>
      <p:sp>
        <p:nvSpPr>
          <p:cNvPr id="22" name="文本框 21"/>
          <p:cNvSpPr txBox="1"/>
          <p:nvPr/>
        </p:nvSpPr>
        <p:spPr>
          <a:xfrm>
            <a:off x="269240" y="6426834"/>
            <a:ext cx="2765012" cy="390534"/>
          </a:xfrm>
          <a:prstGeom prst="rect">
            <a:avLst/>
          </a:prstGeom>
          <a:noFill/>
        </p:spPr>
        <p:txBody>
          <a:bodyPr wrap="square" rtlCol="0">
            <a:spAutoFit/>
          </a:bodyPr>
          <a:lstStyle/>
          <a:p>
            <a:r>
              <a:rPr lang="zh-CN" altLang="en-US" sz="980">
                <a:solidFill>
                  <a:srgbClr val="FFFF00"/>
                </a:solidFill>
                <a:latin typeface="Times New Roman" panose="02020603050405020304" pitchFamily="18" charset="0"/>
                <a:ea typeface="Times New Roman" panose="02020603050405020304"/>
                <a:cs typeface="Times New Roman" panose="02020603050405020304" pitchFamily="18" charset="0"/>
              </a:rPr>
              <a:t>Grinding roll room of 1580 hot rolling line of Yanshan Iron&amp;Steel</a:t>
            </a:r>
            <a:endParaRPr lang="zh-CN" altLang="en-US" sz="980">
              <a:solidFill>
                <a:srgbClr val="FFFF00"/>
              </a:solidFill>
              <a:latin typeface="Times New Roman" panose="02020603050405020304" pitchFamily="18" charset="0"/>
              <a:ea typeface="Times New Roman" panose="02020603050405020304"/>
              <a:cs typeface="Times New Roman" panose="02020603050405020304" pitchFamily="18" charset="0"/>
            </a:endParaRPr>
          </a:p>
        </p:txBody>
      </p:sp>
      <p:sp>
        <p:nvSpPr>
          <p:cNvPr id="23" name="文本框 22"/>
          <p:cNvSpPr txBox="1"/>
          <p:nvPr/>
        </p:nvSpPr>
        <p:spPr>
          <a:xfrm>
            <a:off x="3267075" y="6426834"/>
            <a:ext cx="2625173" cy="390534"/>
          </a:xfrm>
          <a:prstGeom prst="rect">
            <a:avLst/>
          </a:prstGeom>
          <a:noFill/>
        </p:spPr>
        <p:txBody>
          <a:bodyPr wrap="square" rtlCol="0">
            <a:spAutoFit/>
          </a:bodyPr>
          <a:lstStyle/>
          <a:p>
            <a:r>
              <a:rPr lang="zh-CN" altLang="en-US" sz="980">
                <a:solidFill>
                  <a:srgbClr val="FFFF00"/>
                </a:solidFill>
                <a:latin typeface="Times New Roman" panose="02020603050405020304" pitchFamily="18" charset="0"/>
                <a:ea typeface="Times New Roman" panose="02020603050405020304"/>
                <a:cs typeface="Times New Roman" panose="02020603050405020304" pitchFamily="18" charset="0"/>
              </a:rPr>
              <a:t>Grinding roll room of 1450 hot rolling line of Yuhua Iron&amp;Steel Co., Ltd.</a:t>
            </a:r>
            <a:endParaRPr lang="zh-CN" altLang="en-US" sz="980">
              <a:solidFill>
                <a:srgbClr val="FFFF00"/>
              </a:solidFill>
              <a:latin typeface="Times New Roman" panose="02020603050405020304" pitchFamily="18" charset="0"/>
              <a:ea typeface="Times New Roman" panose="02020603050405020304"/>
              <a:cs typeface="Times New Roman" panose="02020603050405020304" pitchFamily="18" charset="0"/>
            </a:endParaRPr>
          </a:p>
        </p:txBody>
      </p:sp>
      <p:sp>
        <p:nvSpPr>
          <p:cNvPr id="24" name="文本框 23"/>
          <p:cNvSpPr txBox="1"/>
          <p:nvPr/>
        </p:nvSpPr>
        <p:spPr>
          <a:xfrm>
            <a:off x="6244591" y="6426834"/>
            <a:ext cx="2749757" cy="390534"/>
          </a:xfrm>
          <a:prstGeom prst="rect">
            <a:avLst/>
          </a:prstGeom>
          <a:noFill/>
        </p:spPr>
        <p:txBody>
          <a:bodyPr wrap="square" rtlCol="0">
            <a:spAutoFit/>
          </a:bodyPr>
          <a:lstStyle/>
          <a:p>
            <a:r>
              <a:rPr lang="zh-CN" altLang="en-US" sz="980">
                <a:solidFill>
                  <a:srgbClr val="FFFF00"/>
                </a:solidFill>
                <a:latin typeface="Times New Roman" panose="02020603050405020304" pitchFamily="18" charset="0"/>
                <a:ea typeface="Times New Roman" panose="02020603050405020304"/>
                <a:cs typeface="Times New Roman" panose="02020603050405020304" pitchFamily="18" charset="0"/>
              </a:rPr>
              <a:t>Grinding roll room of 1780 hot rolling line of Anfeng Iron&amp;Steel Co., Ltd.</a:t>
            </a:r>
            <a:endParaRPr lang="zh-CN" altLang="en-US" sz="980">
              <a:solidFill>
                <a:srgbClr val="FFFF00"/>
              </a:solidFill>
              <a:latin typeface="Times New Roman" panose="02020603050405020304" pitchFamily="18" charset="0"/>
              <a:ea typeface="Times New Roman" panose="02020603050405020304"/>
              <a:cs typeface="Times New Roman" panose="02020603050405020304" pitchFamily="18" charset="0"/>
            </a:endParaRPr>
          </a:p>
        </p:txBody>
      </p:sp>
      <p:pic>
        <p:nvPicPr>
          <p:cNvPr id="9" name="图片 8" descr="783898598037757959"/>
          <p:cNvPicPr>
            <a:picLocks noChangeAspect="1"/>
          </p:cNvPicPr>
          <p:nvPr/>
        </p:nvPicPr>
        <p:blipFill>
          <a:blip r:embed="rId10"/>
          <a:srcRect t="22695"/>
          <a:stretch>
            <a:fillRect/>
          </a:stretch>
        </p:blipFill>
        <p:spPr>
          <a:xfrm>
            <a:off x="6411595" y="3274060"/>
            <a:ext cx="2229485" cy="1710055"/>
          </a:xfrm>
          <a:prstGeom prst="rect">
            <a:avLst/>
          </a:prstGeom>
        </p:spPr>
      </p:pic>
      <p:sp>
        <p:nvSpPr>
          <p:cNvPr id="21" name="文本框 20"/>
          <p:cNvSpPr txBox="1"/>
          <p:nvPr/>
        </p:nvSpPr>
        <p:spPr>
          <a:xfrm>
            <a:off x="6244591" y="4680584"/>
            <a:ext cx="2749122" cy="390534"/>
          </a:xfrm>
          <a:prstGeom prst="rect">
            <a:avLst/>
          </a:prstGeom>
          <a:noFill/>
        </p:spPr>
        <p:txBody>
          <a:bodyPr wrap="square" rtlCol="0">
            <a:spAutoFit/>
          </a:bodyPr>
          <a:lstStyle/>
          <a:p>
            <a:r>
              <a:rPr lang="zh-CN" altLang="en-US" sz="980" dirty="0">
                <a:solidFill>
                  <a:srgbClr val="FFFF00"/>
                </a:solidFill>
                <a:latin typeface="Times New Roman" panose="02020603050405020304" pitchFamily="18" charset="0"/>
                <a:ea typeface="Times New Roman" panose="02020603050405020304"/>
                <a:cs typeface="Times New Roman" panose="02020603050405020304" pitchFamily="18" charset="0"/>
              </a:rPr>
              <a:t>Grinding roll room of 1580 hot rolling line of Yanshan Iron&amp;Steel</a:t>
            </a:r>
            <a:endParaRPr lang="zh-CN" altLang="en-US" sz="980" dirty="0">
              <a:solidFill>
                <a:srgbClr val="FFFF00"/>
              </a:solidFill>
              <a:latin typeface="Times New Roman" panose="02020603050405020304" pitchFamily="18" charset="0"/>
              <a:ea typeface="Times New Roman" panose="02020603050405020304"/>
              <a:cs typeface="Times New Roman" panose="02020603050405020304" pitchFamily="18" charset="0"/>
            </a:endParaRPr>
          </a:p>
        </p:txBody>
      </p:sp>
      <p:sp>
        <p:nvSpPr>
          <p:cNvPr id="25" name="Rectangle 2"/>
          <p:cNvSpPr txBox="1"/>
          <p:nvPr/>
        </p:nvSpPr>
        <p:spPr>
          <a:xfrm>
            <a:off x="533506" y="228684"/>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
        <p:nvSpPr>
          <p:cNvPr id="10" name="TextBox 9"/>
          <p:cNvSpPr txBox="1"/>
          <p:nvPr/>
        </p:nvSpPr>
        <p:spPr>
          <a:xfrm>
            <a:off x="3258191" y="3056067"/>
            <a:ext cx="2752687" cy="246221"/>
          </a:xfrm>
          <a:prstGeom prst="rect">
            <a:avLst/>
          </a:prstGeom>
          <a:solidFill>
            <a:srgbClr val="BF7663"/>
          </a:solidFill>
        </p:spPr>
        <p:txBody>
          <a:bodyPr wrap="square" rtlCol="0">
            <a:spAutoFit/>
          </a:bodyPr>
          <a:lstStyle/>
          <a:p>
            <a:r>
              <a:rPr lang="sv-SE" altLang="zh-CN" sz="1000" dirty="0">
                <a:solidFill>
                  <a:srgbClr val="FFFF00"/>
                </a:solidFill>
                <a:latin typeface="Times New Roman" panose="02020603050405020304" pitchFamily="18" charset="0"/>
                <a:cs typeface="Times New Roman" panose="02020603050405020304" pitchFamily="18" charset="0"/>
              </a:rPr>
              <a:t>MKZD84125 full-automatic CNC roll grinder</a:t>
            </a:r>
            <a:endParaRPr lang="zh-CN" altLang="en-US" sz="1000" dirty="0">
              <a:solidFill>
                <a:srgbClr val="FFFF00"/>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3265813" y="4793004"/>
            <a:ext cx="2752687" cy="246221"/>
          </a:xfrm>
          <a:prstGeom prst="rect">
            <a:avLst/>
          </a:prstGeom>
          <a:solidFill>
            <a:srgbClr val="83957F"/>
          </a:solidFill>
        </p:spPr>
        <p:txBody>
          <a:bodyPr wrap="square" rtlCol="0">
            <a:spAutoFit/>
          </a:bodyPr>
          <a:lstStyle/>
          <a:p>
            <a:r>
              <a:rPr lang="sv-SE" altLang="zh-CN" sz="1000" dirty="0">
                <a:solidFill>
                  <a:srgbClr val="FFFF00"/>
                </a:solidFill>
                <a:latin typeface="Times New Roman" panose="02020603050405020304" pitchFamily="18" charset="0"/>
                <a:cs typeface="Times New Roman" panose="02020603050405020304" pitchFamily="18" charset="0"/>
              </a:rPr>
              <a:t>MKZ84160×65 CNC universal roll grinder</a:t>
            </a:r>
            <a:endParaRPr lang="zh-CN" altLang="en-US" sz="1000"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0344" y="838268"/>
            <a:ext cx="8618743" cy="808355"/>
          </a:xfrm>
        </p:spPr>
        <p:txBody>
          <a:bodyPr vert="horz" lIns="91440" tIns="45720" rIns="91440" bIns="45720" rtlCol="0" anchor="ctr"/>
          <a:lstStyle/>
          <a:p>
            <a:pPr algn="l"/>
            <a:r>
              <a:rPr lang="zh-CN" altLang="en-US" sz="1960" dirty="0">
                <a:solidFill>
                  <a:schemeClr val="tx1"/>
                </a:solidFill>
                <a:latin typeface="Times New Roman" panose="02020603050405020304" pitchFamily="18" charset="0"/>
                <a:ea typeface="Times New Roman" panose="02020603050405020304"/>
                <a:cs typeface="Times New Roman" panose="02020603050405020304" pitchFamily="18" charset="0"/>
              </a:rPr>
              <a:t>Empower the "ship"_The First Large and Heavy-duty CNC Roll Grinder in China</a:t>
            </a:r>
            <a:endParaRPr lang="zh-CN" altLang="en-US" sz="1960" dirty="0">
              <a:solidFill>
                <a:schemeClr val="tx1"/>
              </a:solidFill>
              <a:latin typeface="Times New Roman" panose="02020603050405020304" pitchFamily="18" charset="0"/>
              <a:ea typeface="Times New Roman" panose="02020603050405020304"/>
              <a:cs typeface="Times New Roman" panose="02020603050405020304" pitchFamily="18" charset="0"/>
            </a:endParaRPr>
          </a:p>
        </p:txBody>
      </p:sp>
      <p:sp>
        <p:nvSpPr>
          <p:cNvPr id="26626" name="Rectangle 1"/>
          <p:cNvSpPr/>
          <p:nvPr/>
        </p:nvSpPr>
        <p:spPr>
          <a:xfrm>
            <a:off x="6299200" y="1882830"/>
            <a:ext cx="2681109" cy="3862596"/>
          </a:xfrm>
          <a:prstGeom prst="rect">
            <a:avLst/>
          </a:prstGeom>
          <a:noFill/>
          <a:ln w="9525">
            <a:noFill/>
          </a:ln>
        </p:spPr>
        <p:txBody>
          <a:bodyPr wrap="square" anchor="ctr">
            <a:spAutoFit/>
          </a:bodyPr>
          <a:lstStyle/>
          <a:p>
            <a:pPr algn="just"/>
            <a:r>
              <a:rPr lang="en-US" altLang="zh-CN" sz="980" dirty="0">
                <a:solidFill>
                  <a:schemeClr val="tx1"/>
                </a:solidFill>
                <a:latin typeface="Times New Roman" panose="02020603050405020304" pitchFamily="18" charset="0"/>
                <a:ea typeface="Times New Roman" panose="02020603050405020304"/>
                <a:cs typeface="Times New Roman" panose="02020603050405020304" pitchFamily="18" charset="0"/>
              </a:rPr>
              <a:t>In 2008, it independently developed and successfully manufactured the first set of MK84250 heavy-duty CNC roll grinder in China;</a:t>
            </a:r>
            <a:endParaRPr lang="en-US" altLang="zh-CN" sz="980"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algn="just"/>
            <a:r>
              <a:rPr lang="en-US" altLang="zh-CN" sz="980" dirty="0">
                <a:solidFill>
                  <a:schemeClr val="tx1"/>
                </a:solidFill>
                <a:latin typeface="Times New Roman" panose="02020603050405020304" pitchFamily="18" charset="0"/>
                <a:ea typeface="Times New Roman" panose="02020603050405020304"/>
                <a:cs typeface="Times New Roman" panose="02020603050405020304" pitchFamily="18" charset="0"/>
              </a:rPr>
              <a:t>In December 2009, MK84250 heavy-duty CNC roll grinder won the first prize of Guizhou Excellent New Product and New Technology;</a:t>
            </a:r>
            <a:endParaRPr lang="en-US" altLang="zh-CN" sz="980"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algn="just"/>
            <a:r>
              <a:rPr lang="en-US" altLang="zh-CN" sz="980" dirty="0">
                <a:solidFill>
                  <a:schemeClr val="tx1"/>
                </a:solidFill>
                <a:latin typeface="Times New Roman" panose="02020603050405020304" pitchFamily="18" charset="0"/>
                <a:ea typeface="Times New Roman" panose="02020603050405020304"/>
                <a:cs typeface="Times New Roman" panose="02020603050405020304" pitchFamily="18" charset="0"/>
              </a:rPr>
              <a:t>In October 2010, MK84250 heavy-duty CNC roll grinder won the third prize of China Machinery Industry Science and Technology Award; Nanjing High Accurate Marine Equipment Co., Ltd. ordered our XFK-160×12000 CNC cylindrical grinding machine for grinding large marine shaft in July 2008, and ordered one set of MK13125×8000 CNC cylindrical grinding machine in September 2011. Now the equipment is in good use.</a:t>
            </a:r>
            <a:endParaRPr lang="en-US" altLang="zh-CN" sz="980"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algn="just"/>
            <a:r>
              <a:rPr lang="en-US" altLang="zh-CN" sz="980" dirty="0">
                <a:solidFill>
                  <a:schemeClr val="tx1"/>
                </a:solidFill>
                <a:latin typeface="Times New Roman" panose="02020603050405020304" pitchFamily="18" charset="0"/>
                <a:ea typeface="Times New Roman" panose="02020603050405020304"/>
                <a:cs typeface="Times New Roman" panose="02020603050405020304" pitchFamily="18" charset="0"/>
              </a:rPr>
              <a:t>In 2011, it independently developed and successfully manufactured MK84200×180 type turning, milling and grinding multifunctional composite CNC grinding machine, which was listed in the key project of the "12th Five-Year Development Plan for High-end Equipment Manufacturing Industry" and was supported by the Ministry of Industry and Information Technology of China</a:t>
            </a:r>
            <a:endParaRPr lang="en-US" altLang="zh-CN" sz="980" dirty="0">
              <a:solidFill>
                <a:schemeClr val="tx1"/>
              </a:solidFill>
              <a:latin typeface="Times New Roman" panose="02020603050405020304" pitchFamily="18" charset="0"/>
              <a:ea typeface="Times New Roman" panose="02020603050405020304"/>
              <a:cs typeface="Times New Roman" panose="02020603050405020304" pitchFamily="18" charset="0"/>
            </a:endParaRPr>
          </a:p>
        </p:txBody>
      </p:sp>
      <p:pic>
        <p:nvPicPr>
          <p:cNvPr id="26628" name="图片 11" descr="2 MK84250砂轮架移动式数控轧辊磨床.jpg"/>
          <p:cNvPicPr>
            <a:picLocks noChangeAspect="1"/>
          </p:cNvPicPr>
          <p:nvPr/>
        </p:nvPicPr>
        <p:blipFill>
          <a:blip r:embed="rId1"/>
          <a:stretch>
            <a:fillRect/>
          </a:stretch>
        </p:blipFill>
        <p:spPr>
          <a:xfrm>
            <a:off x="220345" y="2003425"/>
            <a:ext cx="6078855" cy="4455795"/>
          </a:xfrm>
          <a:prstGeom prst="rect">
            <a:avLst/>
          </a:prstGeom>
          <a:noFill/>
          <a:ln w="9525">
            <a:noFill/>
          </a:ln>
        </p:spPr>
      </p:pic>
      <p:pic>
        <p:nvPicPr>
          <p:cNvPr id="4" name="图片 -2147482624" descr="险峰标志-1"/>
          <p:cNvPicPr>
            <a:picLocks noChangeAspect="1"/>
          </p:cNvPicPr>
          <p:nvPr/>
        </p:nvPicPr>
        <p:blipFill>
          <a:blip r:embed="rId2"/>
          <a:srcRect l="7938" r="23813" b="30956"/>
          <a:stretch>
            <a:fillRect/>
          </a:stretch>
        </p:blipFill>
        <p:spPr>
          <a:xfrm>
            <a:off x="220345" y="167640"/>
            <a:ext cx="650875" cy="511175"/>
          </a:xfrm>
          <a:prstGeom prst="rect">
            <a:avLst/>
          </a:prstGeom>
          <a:noFill/>
          <a:ln w="9525">
            <a:noFill/>
          </a:ln>
        </p:spPr>
      </p:pic>
      <p:sp>
        <p:nvSpPr>
          <p:cNvPr id="7" name="Rectangle 2"/>
          <p:cNvSpPr txBox="1"/>
          <p:nvPr/>
        </p:nvSpPr>
        <p:spPr>
          <a:xfrm>
            <a:off x="533506" y="228684"/>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标题 40961"/>
          <p:cNvSpPr>
            <a:spLocks noGrp="1"/>
          </p:cNvSpPr>
          <p:nvPr>
            <p:ph type="title"/>
          </p:nvPr>
        </p:nvSpPr>
        <p:spPr>
          <a:xfrm>
            <a:off x="97155" y="1529715"/>
            <a:ext cx="4445000" cy="712470"/>
          </a:xfrm>
        </p:spPr>
        <p:txBody>
          <a:bodyPr anchor="ctr"/>
          <a:lstStyle/>
          <a:p>
            <a:pPr algn="l"/>
            <a:r>
              <a:rPr lang="zh-CN" altLang="en-US" sz="1960">
                <a:latin typeface="Times New Roman" panose="02020603050405020304" pitchFamily="18" charset="0"/>
                <a:ea typeface="Times New Roman" panose="02020603050405020304"/>
                <a:cs typeface="Times New Roman" panose="02020603050405020304" pitchFamily="18" charset="0"/>
              </a:rPr>
              <a:t>Empower the "ship"_The First Large and Heavy-duty CNC Roll Grinder in China</a:t>
            </a:r>
            <a:endParaRPr lang="zh-CN" altLang="en-US" sz="1960">
              <a:latin typeface="Times New Roman" panose="02020603050405020304" pitchFamily="18" charset="0"/>
              <a:ea typeface="Times New Roman" panose="02020603050405020304"/>
              <a:cs typeface="Times New Roman" panose="02020603050405020304" pitchFamily="18" charset="0"/>
            </a:endParaRPr>
          </a:p>
        </p:txBody>
      </p:sp>
      <p:pic>
        <p:nvPicPr>
          <p:cNvPr id="40965" name="图片 40964" descr="支承辊磨削现场"/>
          <p:cNvPicPr>
            <a:picLocks noChangeAspect="1"/>
          </p:cNvPicPr>
          <p:nvPr/>
        </p:nvPicPr>
        <p:blipFill>
          <a:blip r:embed="rId1"/>
          <a:stretch>
            <a:fillRect/>
          </a:stretch>
        </p:blipFill>
        <p:spPr>
          <a:xfrm>
            <a:off x="41275" y="3425508"/>
            <a:ext cx="4500563" cy="3376612"/>
          </a:xfrm>
          <a:prstGeom prst="rect">
            <a:avLst/>
          </a:prstGeom>
          <a:noFill/>
          <a:ln w="9525">
            <a:noFill/>
          </a:ln>
        </p:spPr>
      </p:pic>
      <p:sp>
        <p:nvSpPr>
          <p:cNvPr id="40966" name="任意多边形 40965"/>
          <p:cNvSpPr/>
          <p:nvPr/>
        </p:nvSpPr>
        <p:spPr>
          <a:xfrm>
            <a:off x="4356100" y="4724400"/>
            <a:ext cx="1260475" cy="1196975"/>
          </a:xfrm>
          <a:custGeom>
            <a:avLst/>
            <a:gdLst>
              <a:gd name="txL" fmla="*/ 3091 w 21600"/>
              <a:gd name="txT" fmla="*/ 12331 h 21600"/>
              <a:gd name="txR" fmla="*/ 18526 w 21600"/>
              <a:gd name="txB" fmla="*/ 18526 h 21600"/>
            </a:gdLst>
            <a:ahLst/>
            <a:cxnLst>
              <a:cxn ang="270">
                <a:pos x="15428" y="0"/>
              </a:cxn>
              <a:cxn ang="180">
                <a:pos x="9257" y="6160"/>
              </a:cxn>
              <a:cxn ang="270">
                <a:pos x="6160" y="9257"/>
              </a:cxn>
              <a:cxn ang="180">
                <a:pos x="0" y="15428"/>
              </a:cxn>
              <a:cxn ang="90">
                <a:pos x="6160" y="21600"/>
              </a:cxn>
              <a:cxn ang="90">
                <a:pos x="12343" y="18526"/>
              </a:cxn>
              <a:cxn ang="0">
                <a:pos x="18526" y="12343"/>
              </a:cxn>
              <a:cxn ang="0">
                <a:pos x="21600" y="6160"/>
              </a:cxn>
            </a:cxnLst>
            <a:rect l="txL" t="txT" r="txR" b="txB"/>
            <a:pathLst>
              <a:path w="21600" h="21600">
                <a:moveTo>
                  <a:pt x="15428" y="0"/>
                </a:moveTo>
                <a:lnTo>
                  <a:pt x="9257" y="6160"/>
                </a:lnTo>
                <a:lnTo>
                  <a:pt x="12331" y="6160"/>
                </a:lnTo>
                <a:lnTo>
                  <a:pt x="12331" y="12331"/>
                </a:lnTo>
                <a:lnTo>
                  <a:pt x="6160" y="12331"/>
                </a:lnTo>
                <a:lnTo>
                  <a:pt x="6160" y="9257"/>
                </a:lnTo>
                <a:lnTo>
                  <a:pt x="0" y="15428"/>
                </a:lnTo>
                <a:lnTo>
                  <a:pt x="6160" y="21600"/>
                </a:lnTo>
                <a:lnTo>
                  <a:pt x="6160" y="18526"/>
                </a:lnTo>
                <a:lnTo>
                  <a:pt x="18526" y="18526"/>
                </a:lnTo>
                <a:lnTo>
                  <a:pt x="18526" y="6160"/>
                </a:lnTo>
                <a:lnTo>
                  <a:pt x="21600" y="6160"/>
                </a:lnTo>
                <a:close/>
              </a:path>
            </a:pathLst>
          </a:custGeom>
          <a:solidFill>
            <a:schemeClr val="accent1"/>
          </a:solidFill>
          <a:ln w="9525" cap="flat" cmpd="sng">
            <a:solidFill>
              <a:schemeClr val="tx1"/>
            </a:solidFill>
            <a:prstDash val="solid"/>
            <a:miter/>
            <a:headEnd type="none" w="med" len="med"/>
            <a:tailEnd type="none" w="med" len="me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40967" name="矩形 40966"/>
          <p:cNvSpPr/>
          <p:nvPr/>
        </p:nvSpPr>
        <p:spPr>
          <a:xfrm>
            <a:off x="5616575" y="5047997"/>
            <a:ext cx="3469323" cy="923330"/>
          </a:xfrm>
          <a:prstGeom prst="rect">
            <a:avLst/>
          </a:prstGeom>
          <a:noFill/>
          <a:ln w="9525">
            <a:noFill/>
          </a:ln>
        </p:spPr>
        <p:txBody>
          <a:bodyPr wrap="square">
            <a:spAutoFit/>
          </a:bodyPr>
          <a:lstStyle/>
          <a:p>
            <a:r>
              <a:rPr lang="en-US" altLang="zh-CN" dirty="0">
                <a:solidFill>
                  <a:schemeClr val="hlink"/>
                </a:solidFill>
                <a:latin typeface="Times New Roman" panose="02020603050405020304" pitchFamily="18" charset="0"/>
                <a:ea typeface="Times New Roman" panose="02020603050405020304"/>
                <a:cs typeface="Times New Roman" panose="02020603050405020304" pitchFamily="18" charset="0"/>
              </a:rPr>
              <a:t>Application of </a:t>
            </a:r>
            <a:r>
              <a:rPr lang="en-US" altLang="zh-CN" dirty="0" err="1">
                <a:solidFill>
                  <a:schemeClr val="hlink"/>
                </a:solidFill>
                <a:latin typeface="Times New Roman" panose="02020603050405020304" pitchFamily="18" charset="0"/>
                <a:ea typeface="Times New Roman" panose="02020603050405020304"/>
                <a:cs typeface="Times New Roman" panose="02020603050405020304" pitchFamily="18" charset="0"/>
              </a:rPr>
              <a:t>MK84250</a:t>
            </a:r>
            <a:r>
              <a:rPr lang="en-US" altLang="zh-CN" dirty="0">
                <a:solidFill>
                  <a:schemeClr val="hlink"/>
                </a:solidFill>
                <a:latin typeface="Times New Roman" panose="02020603050405020304" pitchFamily="18" charset="0"/>
                <a:ea typeface="Times New Roman" panose="02020603050405020304"/>
                <a:cs typeface="Times New Roman" panose="02020603050405020304" pitchFamily="18" charset="0"/>
              </a:rPr>
              <a:t> Heavy-duty NC Roll Grinder in Chongqing Iron and Steel Co., Ltd.</a:t>
            </a:r>
            <a:endParaRPr lang="en-US" altLang="zh-CN" dirty="0">
              <a:solidFill>
                <a:schemeClr val="hlink"/>
              </a:solidFill>
              <a:latin typeface="Times New Roman" panose="02020603050405020304" pitchFamily="18" charset="0"/>
              <a:ea typeface="Times New Roman" panose="02020603050405020304"/>
              <a:cs typeface="Times New Roman" panose="02020603050405020304" pitchFamily="18" charset="0"/>
            </a:endParaRPr>
          </a:p>
        </p:txBody>
      </p:sp>
      <p:pic>
        <p:nvPicPr>
          <p:cNvPr id="40968" name="图片 40967" descr="工作辊磨削现场"/>
          <p:cNvPicPr>
            <a:picLocks noChangeAspect="1"/>
          </p:cNvPicPr>
          <p:nvPr/>
        </p:nvPicPr>
        <p:blipFill>
          <a:blip r:embed="rId2"/>
          <a:stretch>
            <a:fillRect/>
          </a:stretch>
        </p:blipFill>
        <p:spPr>
          <a:xfrm>
            <a:off x="4910773" y="1393825"/>
            <a:ext cx="4175125" cy="3600450"/>
          </a:xfrm>
          <a:prstGeom prst="rect">
            <a:avLst/>
          </a:prstGeom>
          <a:noFill/>
          <a:ln w="9525">
            <a:noFill/>
          </a:ln>
        </p:spPr>
      </p:pic>
      <p:pic>
        <p:nvPicPr>
          <p:cNvPr id="4" name="图片 -2147482624" descr="险峰标志-1"/>
          <p:cNvPicPr>
            <a:picLocks noChangeAspect="1"/>
          </p:cNvPicPr>
          <p:nvPr/>
        </p:nvPicPr>
        <p:blipFill>
          <a:blip r:embed="rId3"/>
          <a:srcRect l="7938" r="23813" b="30956"/>
          <a:stretch>
            <a:fillRect/>
          </a:stretch>
        </p:blipFill>
        <p:spPr>
          <a:xfrm>
            <a:off x="220345" y="167640"/>
            <a:ext cx="650875" cy="511175"/>
          </a:xfrm>
          <a:prstGeom prst="rect">
            <a:avLst/>
          </a:prstGeom>
          <a:noFill/>
          <a:ln w="9525">
            <a:noFill/>
          </a:ln>
        </p:spPr>
      </p:pic>
      <p:sp>
        <p:nvSpPr>
          <p:cNvPr id="9" name="Rectangle 2"/>
          <p:cNvSpPr txBox="1"/>
          <p:nvPr/>
        </p:nvSpPr>
        <p:spPr>
          <a:xfrm>
            <a:off x="533506" y="228684"/>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3"/>
          <p:cNvSpPr txBox="1"/>
          <p:nvPr/>
        </p:nvSpPr>
        <p:spPr>
          <a:xfrm>
            <a:off x="227965" y="1042670"/>
            <a:ext cx="8590915" cy="5593715"/>
          </a:xfrm>
          <a:prstGeom prst="rect">
            <a:avLst/>
          </a:prstGeom>
          <a:noFill/>
          <a:ln w="9525">
            <a:noFill/>
          </a:ln>
        </p:spPr>
        <p:txBody>
          <a:bodyPr/>
          <a:lstStyle/>
          <a:p>
            <a:pPr marL="342900" indent="-342900" algn="just" eaLnBrk="1" hangingPunct="1">
              <a:lnSpc>
                <a:spcPct val="80000"/>
              </a:lnSpc>
              <a:spcBef>
                <a:spcPct val="20000"/>
              </a:spcBef>
              <a:buClr>
                <a:schemeClr val="tx2"/>
              </a:buClr>
              <a:buSzPct val="50000"/>
            </a:pPr>
            <a:endParaRPr lang="en-US" altLang="zh-CN" sz="2000">
              <a:latin typeface="Franklin Gothic Book" panose="020B0503020102020204"/>
              <a:sym typeface="+mn-ea"/>
            </a:endParaRPr>
          </a:p>
          <a:p>
            <a:pPr marL="342900" indent="-342900" algn="just" eaLnBrk="1" hangingPunct="1">
              <a:lnSpc>
                <a:spcPct val="80000"/>
              </a:lnSpc>
              <a:spcBef>
                <a:spcPts val="600"/>
              </a:spcBef>
              <a:spcAft>
                <a:spcPts val="600"/>
              </a:spcAft>
              <a:buClr>
                <a:schemeClr val="tx2"/>
              </a:buClr>
              <a:buSzPct val="50000"/>
            </a:pPr>
            <a:endParaRPr lang="zh-CN" altLang="en-US" sz="2400">
              <a:latin typeface="宋体" panose="02010600030101010101" pitchFamily="2" charset="-122"/>
              <a:cs typeface="宋体" panose="02010600030101010101" pitchFamily="2" charset="-122"/>
            </a:endParaRPr>
          </a:p>
          <a:p>
            <a:pPr marL="198120" algn="just" eaLnBrk="1" hangingPunct="1">
              <a:lnSpc>
                <a:spcPct val="150000"/>
              </a:lnSpc>
              <a:spcBef>
                <a:spcPct val="0"/>
              </a:spcBef>
              <a:buClr>
                <a:schemeClr val="tx2"/>
              </a:buClr>
              <a:buSzPct val="50000"/>
            </a:pPr>
            <a:endParaRPr lang="zh-CN" altLang="en-US" sz="2400">
              <a:latin typeface="宋体" panose="02010600030101010101" pitchFamily="2" charset="-122"/>
              <a:cs typeface="宋体" panose="02010600030101010101" pitchFamily="2" charset="-122"/>
            </a:endParaRPr>
          </a:p>
          <a:p>
            <a:pPr marL="198120" algn="just" eaLnBrk="1" hangingPunct="1">
              <a:lnSpc>
                <a:spcPct val="150000"/>
              </a:lnSpc>
              <a:spcBef>
                <a:spcPct val="0"/>
              </a:spcBef>
              <a:buClr>
                <a:schemeClr val="tx2"/>
              </a:buClr>
              <a:buSzPct val="50000"/>
            </a:pPr>
            <a:endParaRPr lang="zh-CN" altLang="en-US" sz="2400">
              <a:latin typeface="宋体" panose="02010600030101010101" pitchFamily="2" charset="-122"/>
              <a:cs typeface="宋体" panose="02010600030101010101" pitchFamily="2" charset="-122"/>
            </a:endParaRPr>
          </a:p>
          <a:p>
            <a:pPr marL="198120" algn="just" eaLnBrk="1" hangingPunct="1">
              <a:lnSpc>
                <a:spcPct val="150000"/>
              </a:lnSpc>
              <a:spcBef>
                <a:spcPct val="0"/>
              </a:spcBef>
              <a:buClr>
                <a:schemeClr val="tx2"/>
              </a:buClr>
              <a:buSzPct val="50000"/>
            </a:pPr>
            <a:r>
              <a:rPr lang="zh-CN" altLang="en-US" sz="2400">
                <a:latin typeface="宋体" panose="02010600030101010101" pitchFamily="2" charset="-122"/>
                <a:cs typeface="宋体" panose="02010600030101010101" pitchFamily="2" charset="-122"/>
              </a:rPr>
              <a:t>                        </a:t>
            </a:r>
            <a:r>
              <a:rPr lang="zh-CN" altLang="en-US" sz="2400">
                <a:latin typeface="宋体" panose="02010600030101010101" pitchFamily="2" charset="-122"/>
                <a:cs typeface="宋体" panose="02010600030101010101" pitchFamily="2" charset="-122"/>
                <a:sym typeface="+mn-ea"/>
              </a:rPr>
              <a:t>。</a:t>
            </a:r>
            <a:endParaRPr lang="zh-CN" altLang="en-US" sz="2400">
              <a:latin typeface="宋体" panose="02010600030101010101" pitchFamily="2" charset="-122"/>
              <a:cs typeface="宋体" panose="02010600030101010101" pitchFamily="2" charset="-122"/>
            </a:endParaRPr>
          </a:p>
          <a:p>
            <a:pPr marL="198120" algn="just" eaLnBrk="1" hangingPunct="1">
              <a:lnSpc>
                <a:spcPct val="150000"/>
              </a:lnSpc>
              <a:spcBef>
                <a:spcPct val="0"/>
              </a:spcBef>
              <a:buClr>
                <a:schemeClr val="tx2"/>
              </a:buClr>
              <a:buSzPct val="50000"/>
            </a:pPr>
            <a:r>
              <a:rPr lang="zh-CN" altLang="en-US" sz="2400">
                <a:latin typeface="宋体" panose="02010600030101010101" pitchFamily="2" charset="-122"/>
                <a:cs typeface="宋体" panose="02010600030101010101" pitchFamily="2" charset="-122"/>
              </a:rPr>
              <a:t>                     </a:t>
            </a:r>
            <a:endParaRPr lang="zh-CN" altLang="en-US" sz="2400" b="1">
              <a:latin typeface="宋体" panose="02010600030101010101" pitchFamily="2" charset="-122"/>
            </a:endParaRPr>
          </a:p>
          <a:p>
            <a:pPr marL="342900" indent="-342900" algn="just" eaLnBrk="1" hangingPunct="1">
              <a:lnSpc>
                <a:spcPct val="80000"/>
              </a:lnSpc>
              <a:spcBef>
                <a:spcPct val="20000"/>
              </a:spcBef>
              <a:buClr>
                <a:schemeClr val="tx2"/>
              </a:buClr>
              <a:buSzPct val="50000"/>
            </a:pPr>
            <a:endParaRPr lang="zh-CN" altLang="en-US" sz="2400" b="1">
              <a:latin typeface="宋体" panose="02010600030101010101" pitchFamily="2" charset="-122"/>
            </a:endParaRPr>
          </a:p>
        </p:txBody>
      </p:sp>
      <p:sp>
        <p:nvSpPr>
          <p:cNvPr id="14338" name="Rectangle 2"/>
          <p:cNvSpPr>
            <a:spLocks noGrp="1"/>
          </p:cNvSpPr>
          <p:nvPr>
            <p:ph type="title"/>
          </p:nvPr>
        </p:nvSpPr>
        <p:spPr>
          <a:xfrm>
            <a:off x="685037" y="155575"/>
            <a:ext cx="8763635" cy="800735"/>
          </a:xfrm>
        </p:spPr>
        <p:txBody>
          <a:bodyPr vert="horz" wrap="square" anchor="ctr"/>
          <a:lstStyle/>
          <a:p>
            <a:pPr marL="147955" algn="l" eaLnBrk="1" hangingPunct="1"/>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ea typeface="Times New Roman" panose="02020603050405020304"/>
              <a:cs typeface="Times New Roman" panose="02020603050405020304" pitchFamily="18" charset="0"/>
            </a:endParaRPr>
          </a:p>
        </p:txBody>
      </p:sp>
      <p:sp>
        <p:nvSpPr>
          <p:cNvPr id="14339" name="灯片编号占位符 5"/>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ahoma" panose="020B0604030504040204" pitchFamily="2" charset="0"/>
              </a:rPr>
            </a:fld>
            <a:endParaRPr lang="zh-CN" altLang="en-US" sz="1100">
              <a:solidFill>
                <a:srgbClr val="636363"/>
              </a:solidFill>
              <a:latin typeface="Tahoma" panose="020B0604030504040204" pitchFamily="2" charset="0"/>
            </a:endParaRPr>
          </a:p>
        </p:txBody>
      </p:sp>
      <p:pic>
        <p:nvPicPr>
          <p:cNvPr id="3" name="图片 -2147482624" descr="险峰标志-1"/>
          <p:cNvPicPr>
            <a:picLocks noChangeAspect="1"/>
          </p:cNvPicPr>
          <p:nvPr/>
        </p:nvPicPr>
        <p:blipFill>
          <a:blip r:embed="rId1"/>
          <a:srcRect l="7938" r="23813" b="30956"/>
          <a:stretch>
            <a:fillRect/>
          </a:stretch>
        </p:blipFill>
        <p:spPr>
          <a:xfrm>
            <a:off x="130810" y="155575"/>
            <a:ext cx="650875" cy="511175"/>
          </a:xfrm>
          <a:prstGeom prst="rect">
            <a:avLst/>
          </a:prstGeom>
          <a:noFill/>
          <a:ln w="9525">
            <a:noFill/>
          </a:ln>
        </p:spPr>
      </p:pic>
      <p:pic>
        <p:nvPicPr>
          <p:cNvPr id="5" name="图片 4"/>
          <p:cNvPicPr>
            <a:picLocks noChangeAspect="1"/>
          </p:cNvPicPr>
          <p:nvPr/>
        </p:nvPicPr>
        <p:blipFill>
          <a:blip r:embed="rId2"/>
          <a:stretch>
            <a:fillRect/>
          </a:stretch>
        </p:blipFill>
        <p:spPr>
          <a:xfrm>
            <a:off x="5934075" y="1361440"/>
            <a:ext cx="3140075" cy="2426970"/>
          </a:xfrm>
          <a:prstGeom prst="rect">
            <a:avLst/>
          </a:prstGeom>
        </p:spPr>
      </p:pic>
      <p:pic>
        <p:nvPicPr>
          <p:cNvPr id="6" name="图片 5"/>
          <p:cNvPicPr>
            <a:picLocks noChangeAspect="1"/>
          </p:cNvPicPr>
          <p:nvPr/>
        </p:nvPicPr>
        <p:blipFill>
          <a:blip r:embed="rId3"/>
          <a:srcRect t="14855" r="3983"/>
          <a:stretch>
            <a:fillRect/>
          </a:stretch>
        </p:blipFill>
        <p:spPr>
          <a:xfrm>
            <a:off x="311150" y="1347470"/>
            <a:ext cx="2770505" cy="2472690"/>
          </a:xfrm>
          <a:prstGeom prst="rect">
            <a:avLst/>
          </a:prstGeom>
        </p:spPr>
      </p:pic>
      <p:pic>
        <p:nvPicPr>
          <p:cNvPr id="2" name="图片 1"/>
          <p:cNvPicPr>
            <a:picLocks noChangeAspect="1"/>
          </p:cNvPicPr>
          <p:nvPr/>
        </p:nvPicPr>
        <p:blipFill>
          <a:blip r:embed="rId4"/>
          <a:srcRect r="183" b="1925"/>
          <a:stretch>
            <a:fillRect/>
          </a:stretch>
        </p:blipFill>
        <p:spPr>
          <a:xfrm>
            <a:off x="5781675" y="4171315"/>
            <a:ext cx="3209925" cy="2229485"/>
          </a:xfrm>
          <a:prstGeom prst="rect">
            <a:avLst/>
          </a:prstGeom>
          <a:solidFill>
            <a:schemeClr val="bg2">
              <a:lumMod val="50000"/>
              <a:alpha val="0"/>
            </a:schemeClr>
          </a:solidFill>
          <a:effectLst>
            <a:outerShdw blurRad="76200" dir="13500000" sy="23000" kx="1200000" algn="br" rotWithShape="0">
              <a:schemeClr val="bg1">
                <a:alpha val="20000"/>
              </a:schemeClr>
            </a:outerShdw>
          </a:effectLst>
        </p:spPr>
      </p:pic>
      <p:pic>
        <p:nvPicPr>
          <p:cNvPr id="8" name="图片 7"/>
          <p:cNvPicPr>
            <a:picLocks noChangeAspect="1"/>
          </p:cNvPicPr>
          <p:nvPr/>
        </p:nvPicPr>
        <p:blipFill>
          <a:blip r:embed="rId5"/>
          <a:srcRect l="5521" t="5720" b="557"/>
          <a:stretch>
            <a:fillRect/>
          </a:stretch>
        </p:blipFill>
        <p:spPr>
          <a:xfrm>
            <a:off x="3263900" y="1361440"/>
            <a:ext cx="2518410" cy="2458720"/>
          </a:xfrm>
          <a:prstGeom prst="rect">
            <a:avLst/>
          </a:prstGeom>
        </p:spPr>
      </p:pic>
      <p:pic>
        <p:nvPicPr>
          <p:cNvPr id="9" name="图片 8"/>
          <p:cNvPicPr>
            <a:picLocks noChangeAspect="1"/>
          </p:cNvPicPr>
          <p:nvPr/>
        </p:nvPicPr>
        <p:blipFill>
          <a:blip r:embed="rId6"/>
          <a:srcRect t="6897" r="2565" b="10461"/>
          <a:stretch>
            <a:fillRect/>
          </a:stretch>
        </p:blipFill>
        <p:spPr>
          <a:xfrm>
            <a:off x="311150" y="4133215"/>
            <a:ext cx="5165090" cy="2503170"/>
          </a:xfrm>
          <a:prstGeom prst="rect">
            <a:avLst/>
          </a:prstGeom>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标题 39937"/>
          <p:cNvSpPr>
            <a:spLocks noGrp="1"/>
          </p:cNvSpPr>
          <p:nvPr>
            <p:ph type="title"/>
          </p:nvPr>
        </p:nvSpPr>
        <p:spPr>
          <a:xfrm>
            <a:off x="218440" y="1462405"/>
            <a:ext cx="5344134" cy="598170"/>
          </a:xfrm>
        </p:spPr>
        <p:txBody>
          <a:bodyPr anchor="ctr"/>
          <a:lstStyle/>
          <a:p>
            <a:r>
              <a:rPr lang="en-US" altLang="zh-CN" sz="1960" dirty="0">
                <a:solidFill>
                  <a:schemeClr val="tx1"/>
                </a:solidFill>
                <a:latin typeface="Times New Roman" panose="02020603050405020304" pitchFamily="18" charset="0"/>
                <a:ea typeface="Times New Roman" panose="02020603050405020304"/>
                <a:cs typeface="Times New Roman" panose="02020603050405020304" pitchFamily="18" charset="0"/>
              </a:rPr>
              <a:t>High-precision cylindrical grinding machine for "nuclear-powered submarine" transmission shaft</a:t>
            </a:r>
            <a:endParaRPr lang="en-US" altLang="zh-CN" sz="1960" dirty="0">
              <a:solidFill>
                <a:schemeClr val="tx1"/>
              </a:solidFill>
              <a:latin typeface="Times New Roman" panose="02020603050405020304" pitchFamily="18" charset="0"/>
              <a:ea typeface="Times New Roman" panose="02020603050405020304"/>
              <a:cs typeface="Times New Roman" panose="02020603050405020304" pitchFamily="18" charset="0"/>
            </a:endParaRPr>
          </a:p>
        </p:txBody>
      </p:sp>
      <p:pic>
        <p:nvPicPr>
          <p:cNvPr id="39940" name="图片 39939" descr="31580722288523742"/>
          <p:cNvPicPr>
            <a:picLocks noChangeAspect="1"/>
          </p:cNvPicPr>
          <p:nvPr/>
        </p:nvPicPr>
        <p:blipFill>
          <a:blip r:embed="rId1"/>
          <a:stretch>
            <a:fillRect/>
          </a:stretch>
        </p:blipFill>
        <p:spPr>
          <a:xfrm>
            <a:off x="218440" y="2060575"/>
            <a:ext cx="4442460" cy="3324225"/>
          </a:xfrm>
          <a:prstGeom prst="rect">
            <a:avLst/>
          </a:prstGeom>
          <a:noFill/>
          <a:ln w="9525">
            <a:noFill/>
          </a:ln>
        </p:spPr>
      </p:pic>
      <p:sp>
        <p:nvSpPr>
          <p:cNvPr id="39941" name="左箭头 39940"/>
          <p:cNvSpPr/>
          <p:nvPr/>
        </p:nvSpPr>
        <p:spPr>
          <a:xfrm>
            <a:off x="5106988" y="2708275"/>
            <a:ext cx="1944687" cy="485775"/>
          </a:xfrm>
          <a:prstGeom prst="leftArrow">
            <a:avLst>
              <a:gd name="adj1" fmla="val 50000"/>
              <a:gd name="adj2" fmla="val 100081"/>
            </a:avLst>
          </a:prstGeom>
          <a:solidFill>
            <a:schemeClr val="accent1"/>
          </a:solidFill>
          <a:ln w="9525" cap="flat" cmpd="sng">
            <a:solidFill>
              <a:schemeClr val="tx1"/>
            </a:solidFill>
            <a:prstDash val="solid"/>
            <a:miter/>
            <a:headEnd type="none" w="med" len="med"/>
            <a:tailEnd type="none" w="med" len="me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39942" name="矩形 39941"/>
          <p:cNvSpPr/>
          <p:nvPr/>
        </p:nvSpPr>
        <p:spPr>
          <a:xfrm>
            <a:off x="5181583" y="2060575"/>
            <a:ext cx="3736991" cy="646331"/>
          </a:xfrm>
          <a:prstGeom prst="rect">
            <a:avLst/>
          </a:prstGeom>
          <a:noFill/>
          <a:ln w="9525">
            <a:noFill/>
          </a:ln>
        </p:spPr>
        <p:txBody>
          <a:bodyPr wrap="square">
            <a:spAutoFit/>
          </a:bodyPr>
          <a:lstStyle/>
          <a:p>
            <a:r>
              <a:rPr lang="zh-CN" altLang="en-US" dirty="0">
                <a:solidFill>
                  <a:schemeClr val="tx1"/>
                </a:solidFill>
                <a:latin typeface="Times New Roman" panose="02020603050405020304" pitchFamily="18" charset="0"/>
                <a:ea typeface="Times New Roman" panose="02020603050405020304"/>
                <a:cs typeface="Times New Roman" panose="02020603050405020304" pitchFamily="18" charset="0"/>
              </a:rPr>
              <a:t>Production Site of Nanjing High Accurate Marine Equipment Co., Ltd.</a:t>
            </a:r>
            <a:endParaRPr lang="zh-CN" altLang="en-US" dirty="0">
              <a:solidFill>
                <a:schemeClr val="tx1"/>
              </a:solidFill>
              <a:latin typeface="Times New Roman" panose="02020603050405020304" pitchFamily="18" charset="0"/>
              <a:ea typeface="Times New Roman" panose="02020603050405020304"/>
              <a:cs typeface="Times New Roman" panose="02020603050405020304" pitchFamily="18" charset="0"/>
            </a:endParaRPr>
          </a:p>
        </p:txBody>
      </p:sp>
      <p:pic>
        <p:nvPicPr>
          <p:cNvPr id="39943" name="图片 39942" descr="503780150135262418"/>
          <p:cNvPicPr>
            <a:picLocks noChangeAspect="1"/>
          </p:cNvPicPr>
          <p:nvPr/>
        </p:nvPicPr>
        <p:blipFill>
          <a:blip r:embed="rId2"/>
          <a:stretch>
            <a:fillRect/>
          </a:stretch>
        </p:blipFill>
        <p:spPr>
          <a:xfrm>
            <a:off x="4698365" y="3662680"/>
            <a:ext cx="4220210" cy="3157220"/>
          </a:xfrm>
          <a:prstGeom prst="rect">
            <a:avLst/>
          </a:prstGeom>
          <a:noFill/>
          <a:ln w="9525">
            <a:noFill/>
          </a:ln>
        </p:spPr>
      </p:pic>
      <p:pic>
        <p:nvPicPr>
          <p:cNvPr id="4" name="图片 -2147482624" descr="险峰标志-1"/>
          <p:cNvPicPr>
            <a:picLocks noChangeAspect="1"/>
          </p:cNvPicPr>
          <p:nvPr/>
        </p:nvPicPr>
        <p:blipFill>
          <a:blip r:embed="rId3"/>
          <a:srcRect l="7938" r="23813" b="30956"/>
          <a:stretch>
            <a:fillRect/>
          </a:stretch>
        </p:blipFill>
        <p:spPr>
          <a:xfrm>
            <a:off x="218440" y="237490"/>
            <a:ext cx="650875" cy="511175"/>
          </a:xfrm>
          <a:prstGeom prst="rect">
            <a:avLst/>
          </a:prstGeom>
          <a:noFill/>
          <a:ln w="9525">
            <a:noFill/>
          </a:ln>
        </p:spPr>
      </p:pic>
      <p:sp>
        <p:nvSpPr>
          <p:cNvPr id="9" name="Rectangle 2"/>
          <p:cNvSpPr txBox="1"/>
          <p:nvPr/>
        </p:nvSpPr>
        <p:spPr>
          <a:xfrm>
            <a:off x="533506" y="228684"/>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243205" y="1227455"/>
            <a:ext cx="8522970" cy="5173345"/>
          </a:xfrm>
          <a:solidFill>
            <a:schemeClr val="bg1">
              <a:lumMod val="95000"/>
            </a:schemeClr>
          </a:solidFill>
        </p:spPr>
        <p:txBody>
          <a:bodyPr vert="horz" wrap="square" anchor="t"/>
          <a:lstStyle/>
          <a:p>
            <a:pPr marL="0" indent="0" eaLnBrk="1" hangingPunct="1">
              <a:spcBef>
                <a:spcPts val="480"/>
              </a:spcBef>
              <a:spcAft>
                <a:spcPts val="480"/>
              </a:spcAft>
              <a:buClr>
                <a:srgbClr val="002060"/>
              </a:buClr>
              <a:buFont typeface="Wingdings" panose="05000000000000000000" pitchFamily="2" charset="2"/>
              <a:buNone/>
            </a:pPr>
            <a:r>
              <a:rPr lang="zh-CN" altLang="en-US" sz="168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III. Introduction to Performance of Flagship Products</a:t>
            </a:r>
            <a:endParaRPr lang="zh-CN" altLang="en-US" sz="1680" b="1"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 Introduction of main specifications</a:t>
            </a:r>
            <a:endParaRPr lang="zh-CN" altLang="en-US"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3.5 Overseas Customers</a:t>
            </a:r>
            <a:endPar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zh-CN" altLang="en-US" sz="24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rPr>
              <a:t> </a:t>
            </a:r>
            <a:endParaRPr lang="zh-CN" altLang="en-US" sz="24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24460" y="320040"/>
            <a:ext cx="662940" cy="520700"/>
          </a:xfrm>
          <a:prstGeom prst="rect">
            <a:avLst/>
          </a:prstGeom>
          <a:noFill/>
          <a:ln w="9525">
            <a:noFill/>
          </a:ln>
        </p:spPr>
      </p:pic>
      <p:graphicFrame>
        <p:nvGraphicFramePr>
          <p:cNvPr id="11" name="表格 10"/>
          <p:cNvGraphicFramePr>
            <a:graphicFrameLocks noGrp="1"/>
          </p:cNvGraphicFramePr>
          <p:nvPr/>
        </p:nvGraphicFramePr>
        <p:xfrm>
          <a:off x="243205" y="2595245"/>
          <a:ext cx="4140835" cy="3864610"/>
        </p:xfrm>
        <a:graphic>
          <a:graphicData uri="http://schemas.openxmlformats.org/drawingml/2006/table">
            <a:tbl>
              <a:tblPr firstRow="1" bandRow="1">
                <a:tableStyleId>{5940675A-B579-460E-94D1-54222C63F5DA}</a:tableStyleId>
              </a:tblPr>
              <a:tblGrid>
                <a:gridCol w="288290"/>
                <a:gridCol w="716280"/>
                <a:gridCol w="311150"/>
                <a:gridCol w="1096010"/>
                <a:gridCol w="1202055"/>
                <a:gridCol w="527050"/>
              </a:tblGrid>
              <a:tr h="260350">
                <a:tc gridSpan="6">
                  <a:txBody>
                    <a:bodyPr/>
                    <a:lstStyle/>
                    <a:p>
                      <a:pPr algn="ctr">
                        <a:buNone/>
                      </a:pPr>
                      <a:r>
                        <a:rPr lang="en-US" sz="500" b="1" dirty="0">
                          <a:solidFill>
                            <a:srgbClr val="000000"/>
                          </a:solidFill>
                          <a:latin typeface="Times New Roman" panose="02020603050405020304" pitchFamily="18" charset="0"/>
                          <a:ea typeface="Times New Roman" panose="02020603050405020304"/>
                          <a:cs typeface="Times New Roman" panose="02020603050405020304" pitchFamily="18" charset="0"/>
                        </a:rPr>
                        <a:t>Guiyang </a:t>
                      </a:r>
                      <a:r>
                        <a:rPr lang="en-US" sz="500" b="1" dirty="0" err="1">
                          <a:solidFill>
                            <a:srgbClr val="000000"/>
                          </a:solidFill>
                          <a:latin typeface="Times New Roman" panose="02020603050405020304" pitchFamily="18" charset="0"/>
                          <a:ea typeface="Times New Roman" panose="02020603050405020304"/>
                          <a:cs typeface="Times New Roman" panose="02020603050405020304" pitchFamily="18" charset="0"/>
                        </a:rPr>
                        <a:t>Xianfeng</a:t>
                      </a:r>
                      <a:r>
                        <a:rPr lang="en-US" sz="500" b="1" dirty="0">
                          <a:solidFill>
                            <a:srgbClr val="000000"/>
                          </a:solidFill>
                          <a:latin typeface="Times New Roman" panose="02020603050405020304" pitchFamily="18" charset="0"/>
                          <a:ea typeface="Times New Roman" panose="02020603050405020304"/>
                          <a:cs typeface="Times New Roman" panose="02020603050405020304" pitchFamily="18" charset="0"/>
                        </a:rPr>
                        <a:t> Machine Tool Co., Ltd. roll grinder export performance table</a:t>
                      </a:r>
                      <a:endParaRPr lang="en-US" sz="500" b="1" dirty="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90195">
                <a:tc>
                  <a:txBody>
                    <a:bodyPr/>
                    <a:lstStyle/>
                    <a:p>
                      <a:pPr algn="ctr">
                        <a:buNone/>
                      </a:pPr>
                      <a:r>
                        <a:rPr lang="en-US" sz="500" b="1">
                          <a:solidFill>
                            <a:srgbClr val="000000"/>
                          </a:solidFill>
                          <a:latin typeface="Times New Roman" panose="02020603050405020304" pitchFamily="18" charset="0"/>
                          <a:ea typeface="Times New Roman" panose="02020603050405020304"/>
                          <a:cs typeface="Times New Roman" panose="02020603050405020304" pitchFamily="18" charset="0"/>
                        </a:rPr>
                        <a:t>Serial No.</a:t>
                      </a:r>
                      <a:endParaRPr lang="en-US" sz="500" b="1">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1">
                          <a:solidFill>
                            <a:srgbClr val="000000"/>
                          </a:solidFill>
                          <a:latin typeface="Times New Roman" panose="02020603050405020304" pitchFamily="18" charset="0"/>
                          <a:ea typeface="Times New Roman" panose="02020603050405020304"/>
                          <a:cs typeface="Times New Roman" panose="02020603050405020304" pitchFamily="18" charset="0"/>
                        </a:rPr>
                        <a:t>Model</a:t>
                      </a:r>
                      <a:endParaRPr lang="en-US" sz="500" b="1">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1">
                          <a:solidFill>
                            <a:srgbClr val="000000"/>
                          </a:solidFill>
                          <a:latin typeface="Times New Roman" panose="02020603050405020304" pitchFamily="18" charset="0"/>
                          <a:ea typeface="Times New Roman" panose="02020603050405020304"/>
                          <a:cs typeface="Times New Roman" panose="02020603050405020304" pitchFamily="18" charset="0"/>
                        </a:rPr>
                        <a:t>Number of sets</a:t>
                      </a:r>
                      <a:endParaRPr lang="en-US" sz="500" b="1">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1">
                          <a:solidFill>
                            <a:srgbClr val="000000"/>
                          </a:solidFill>
                          <a:latin typeface="Times New Roman" panose="02020603050405020304" pitchFamily="18" charset="0"/>
                          <a:ea typeface="Times New Roman" panose="02020603050405020304"/>
                          <a:cs typeface="Times New Roman" panose="02020603050405020304" pitchFamily="18" charset="0"/>
                        </a:rPr>
                        <a:t>Import and export companies</a:t>
                      </a:r>
                      <a:endParaRPr lang="en-US" sz="500" b="1">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1" dirty="0">
                          <a:solidFill>
                            <a:srgbClr val="000000"/>
                          </a:solidFill>
                          <a:latin typeface="Times New Roman" panose="02020603050405020304" pitchFamily="18" charset="0"/>
                          <a:ea typeface="Times New Roman" panose="02020603050405020304"/>
                          <a:cs typeface="Times New Roman" panose="02020603050405020304" pitchFamily="18" charset="0"/>
                        </a:rPr>
                        <a:t>Users</a:t>
                      </a:r>
                      <a:endParaRPr lang="en-US" sz="500" b="1" dirty="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1" dirty="0">
                          <a:solidFill>
                            <a:srgbClr val="000000"/>
                          </a:solidFill>
                          <a:latin typeface="Times New Roman" panose="02020603050405020304" pitchFamily="18" charset="0"/>
                          <a:ea typeface="Times New Roman" panose="02020603050405020304"/>
                          <a:cs typeface="Times New Roman" panose="02020603050405020304" pitchFamily="18" charset="0"/>
                        </a:rPr>
                        <a:t>Time of sale</a:t>
                      </a:r>
                      <a:endParaRPr lang="en-US" sz="500" b="1" dirty="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0830">
                <a:tc>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a:t>
                      </a:r>
                      <a:endParaRPr lang="en-US" alt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MQ84160Bx60</a:t>
                      </a:r>
                      <a:endParaRPr lang="en-US" altLang="en-US" sz="500"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a:t>
                      </a:r>
                      <a:endParaRPr lang="en-US" alt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dirty="0">
                          <a:solidFill>
                            <a:srgbClr val="000000"/>
                          </a:solidFill>
                          <a:latin typeface="Times New Roman" panose="02020603050405020304" pitchFamily="18" charset="0"/>
                          <a:ea typeface="Times New Roman" panose="02020603050405020304"/>
                          <a:cs typeface="Times New Roman" panose="02020603050405020304" pitchFamily="18" charset="0"/>
                        </a:rPr>
                        <a:t>Beijing Metallurgical Equipment Research Design Institute Co., Ltd</a:t>
                      </a:r>
                      <a:endParaRPr lang="en-US" sz="500" b="0" dirty="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Times New Roman" panose="02020603050405020304"/>
                          <a:cs typeface="Times New Roman" panose="02020603050405020304" pitchFamily="18" charset="0"/>
                        </a:rPr>
                        <a:t>Export to Myanmar</a:t>
                      </a:r>
                      <a:endParaRPr lang="en-US" sz="5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2003.08</a:t>
                      </a:r>
                      <a:endParaRPr lang="en-US" alt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0830">
                <a:tc>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a:t>
                      </a:r>
                      <a:endParaRPr lang="en-US" alt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MQ84160B/3x80</a:t>
                      </a:r>
                      <a:endParaRPr lang="en-US" alt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a:t>
                      </a:r>
                      <a:endParaRPr lang="en-US" alt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dirty="0">
                          <a:solidFill>
                            <a:srgbClr val="000000"/>
                          </a:solidFill>
                          <a:latin typeface="Times New Roman" panose="02020603050405020304" pitchFamily="18" charset="0"/>
                          <a:ea typeface="Times New Roman" panose="02020603050405020304"/>
                          <a:cs typeface="Times New Roman" panose="02020603050405020304" pitchFamily="18" charset="0"/>
                        </a:rPr>
                        <a:t>China </a:t>
                      </a:r>
                      <a:r>
                        <a:rPr lang="en-US" sz="500" b="0" dirty="0" err="1">
                          <a:solidFill>
                            <a:srgbClr val="000000"/>
                          </a:solidFill>
                          <a:latin typeface="Times New Roman" panose="02020603050405020304" pitchFamily="18" charset="0"/>
                          <a:ea typeface="Times New Roman" panose="02020603050405020304"/>
                          <a:cs typeface="Times New Roman" panose="02020603050405020304" pitchFamily="18" charset="0"/>
                        </a:rPr>
                        <a:t>Chengda</a:t>
                      </a:r>
                      <a:r>
                        <a:rPr lang="en-US" sz="500" b="0" dirty="0">
                          <a:solidFill>
                            <a:srgbClr val="000000"/>
                          </a:solidFill>
                          <a:latin typeface="Times New Roman" panose="02020603050405020304" pitchFamily="18" charset="0"/>
                          <a:ea typeface="Times New Roman" panose="02020603050405020304"/>
                          <a:cs typeface="Times New Roman" panose="02020603050405020304" pitchFamily="18" charset="0"/>
                        </a:rPr>
                        <a:t> Engineering Company (Myanmar)</a:t>
                      </a:r>
                      <a:endParaRPr lang="en-US" sz="500" b="0" dirty="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Times New Roman" panose="02020603050405020304"/>
                          <a:cs typeface="Times New Roman" panose="02020603050405020304" pitchFamily="18" charset="0"/>
                        </a:rPr>
                        <a:t>Myanmar Yeni Pulping and Papermaking</a:t>
                      </a:r>
                      <a:endParaRPr lang="en-US" sz="5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2007.09</a:t>
                      </a:r>
                      <a:endParaRPr lang="en-US" alt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0830">
                <a:tc>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3</a:t>
                      </a:r>
                      <a:endParaRPr lang="en-US" alt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MK84200x80</a:t>
                      </a:r>
                      <a:endParaRPr lang="en-US" altLang="en-US" sz="500"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a:t>
                      </a:r>
                      <a:endParaRPr lang="en-US" alt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Times New Roman" panose="02020603050405020304"/>
                          <a:cs typeface="Times New Roman" panose="02020603050405020304" pitchFamily="18" charset="0"/>
                        </a:rPr>
                        <a:t>China Machinery Engineering Corporation (CMEC)</a:t>
                      </a:r>
                      <a:endParaRPr lang="en-US" sz="5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Times New Roman" panose="02020603050405020304"/>
                          <a:cs typeface="Times New Roman" panose="02020603050405020304" pitchFamily="18" charset="0"/>
                        </a:rPr>
                        <a:t>Export to Vietnam</a:t>
                      </a:r>
                      <a:endParaRPr lang="en-US" sz="5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2008.09</a:t>
                      </a:r>
                      <a:endParaRPr lang="en-US" alt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9715">
                <a:tc>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4</a:t>
                      </a:r>
                      <a:endParaRPr lang="en-US" alt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MK8450x30</a:t>
                      </a:r>
                      <a:endParaRPr lang="en-US" alt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a:t>
                      </a:r>
                      <a:endParaRPr lang="en-US" alt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lstStyle/>
                    <a:p>
                      <a:pPr algn="ctr">
                        <a:buNone/>
                      </a:pPr>
                      <a:r>
                        <a:rPr lang="en-US" sz="500" b="0">
                          <a:solidFill>
                            <a:srgbClr val="000000"/>
                          </a:solidFill>
                          <a:latin typeface="Times New Roman" panose="02020603050405020304" pitchFamily="18" charset="0"/>
                          <a:ea typeface="Times New Roman" panose="02020603050405020304"/>
                          <a:cs typeface="Times New Roman" panose="02020603050405020304" pitchFamily="18" charset="0"/>
                        </a:rPr>
                        <a:t>Harbin Haixun Science&amp;Technology Trade Co., Ltd.</a:t>
                      </a:r>
                      <a:endParaRPr lang="en-US" sz="5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lstStyle/>
                    <a:p>
                      <a:pPr algn="ctr">
                        <a:buNone/>
                      </a:pPr>
                      <a:r>
                        <a:rPr lang="en-US" sz="500" b="0">
                          <a:solidFill>
                            <a:srgbClr val="000000"/>
                          </a:solidFill>
                          <a:latin typeface="Times New Roman" panose="02020603050405020304" pitchFamily="18" charset="0"/>
                          <a:ea typeface="Times New Roman" panose="02020603050405020304"/>
                          <a:cs typeface="Times New Roman" panose="02020603050405020304" pitchFamily="18" charset="0"/>
                        </a:rPr>
                        <a:t>Nigeria Wempco 900 Project Department</a:t>
                      </a:r>
                      <a:endParaRPr lang="en-US" sz="5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2008.01</a:t>
                      </a:r>
                      <a:endPar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60985">
                <a:tc>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5</a:t>
                      </a:r>
                      <a:endParaRPr lang="en-US" alt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M84100Bx40</a:t>
                      </a:r>
                      <a:endParaRPr lang="en-US" alt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a:t>
                      </a:r>
                      <a:endParaRPr lang="en-US" alt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9715">
                <a:tc>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6</a:t>
                      </a:r>
                      <a:endParaRPr lang="en-US" alt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MK8463x40</a:t>
                      </a:r>
                      <a:endParaRPr lang="en-US" alt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a:t>
                      </a:r>
                      <a:endParaRPr lang="en-US" alt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lstStyle/>
                    <a:p>
                      <a:pPr algn="ctr">
                        <a:buNone/>
                      </a:pPr>
                      <a:r>
                        <a:rPr lang="en-US" sz="500" b="0">
                          <a:solidFill>
                            <a:srgbClr val="000000"/>
                          </a:solidFill>
                          <a:latin typeface="Times New Roman" panose="02020603050405020304" pitchFamily="18" charset="0"/>
                          <a:ea typeface="Times New Roman" panose="02020603050405020304"/>
                          <a:cs typeface="Times New Roman" panose="02020603050405020304" pitchFamily="18" charset="0"/>
                        </a:rPr>
                        <a:t>SinoSteel MECC</a:t>
                      </a:r>
                      <a:endParaRPr lang="en-US" sz="5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lstStyle/>
                    <a:p>
                      <a:pPr algn="ctr">
                        <a:buNone/>
                      </a:pPr>
                      <a:r>
                        <a:rPr lang="en-US" sz="500" b="0">
                          <a:solidFill>
                            <a:srgbClr val="000000"/>
                          </a:solidFill>
                          <a:latin typeface="Times New Roman" panose="02020603050405020304" pitchFamily="18" charset="0"/>
                          <a:ea typeface="Times New Roman" panose="02020603050405020304"/>
                          <a:cs typeface="Times New Roman" panose="02020603050405020304" pitchFamily="18" charset="0"/>
                        </a:rPr>
                        <a:t>Turkey TOSLALI950 Hot Rolled Strip Project</a:t>
                      </a:r>
                      <a:endParaRPr lang="en-US" sz="5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2009.03</a:t>
                      </a:r>
                      <a:endPar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gn="ctr">
                        <a:buNone/>
                      </a:pPr>
                      <a:r>
                        <a:rPr lang="en-US" altLang="zh-CN"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endPar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38125">
                <a:tc>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7</a:t>
                      </a:r>
                      <a:endParaRPr lang="en-US" alt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MK84100x40</a:t>
                      </a:r>
                      <a:endParaRPr lang="en-US" alt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a:t>
                      </a:r>
                      <a:endParaRPr lang="en-US" alt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0830">
                <a:tc>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8</a:t>
                      </a:r>
                      <a:endParaRPr lang="en-US" alt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MK84125x60</a:t>
                      </a:r>
                      <a:endParaRPr lang="en-US" alt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a:t>
                      </a:r>
                      <a:endParaRPr lang="en-US" alt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Times New Roman" panose="02020603050405020304"/>
                          <a:cs typeface="Times New Roman" panose="02020603050405020304" pitchFamily="18" charset="0"/>
                        </a:rPr>
                        <a:t>Xiamen Haihe Mechanical and Electrical Equipment Co., Ltd</a:t>
                      </a:r>
                      <a:endParaRPr lang="en-US" sz="5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Times New Roman" panose="02020603050405020304"/>
                          <a:cs typeface="Times New Roman" panose="02020603050405020304" pitchFamily="18" charset="0"/>
                        </a:rPr>
                        <a:t>Taiwell Aluminum Corporation (Taiwan)</a:t>
                      </a:r>
                      <a:endParaRPr lang="en-US" sz="5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2009.08</a:t>
                      </a:r>
                      <a:endParaRPr lang="en-US" alt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60350">
                <a:tc>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9</a:t>
                      </a:r>
                      <a:endParaRPr lang="en-US" alt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MK84160x80</a:t>
                      </a:r>
                      <a:endParaRPr lang="en-US" alt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a:t>
                      </a:r>
                      <a:endParaRPr lang="en-US" alt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Times New Roman" panose="02020603050405020304"/>
                          <a:cs typeface="Times New Roman" panose="02020603050405020304" pitchFamily="18" charset="0"/>
                        </a:rPr>
                        <a:t>Tianjin Garment Import and Export Corporation</a:t>
                      </a:r>
                      <a:endParaRPr lang="en-US" sz="5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Times New Roman" panose="02020603050405020304"/>
                          <a:cs typeface="Times New Roman" panose="02020603050405020304" pitchFamily="18" charset="0"/>
                        </a:rPr>
                        <a:t>Thailand Weichengfa Medium Plate Factory</a:t>
                      </a:r>
                      <a:endParaRPr lang="en-US" sz="5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2010.08</a:t>
                      </a:r>
                      <a:endParaRPr lang="en-US" alt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0830">
                <a:tc>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10</a:t>
                      </a:r>
                      <a:endParaRPr lang="en-US" alt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MK84125x50</a:t>
                      </a:r>
                      <a:endParaRPr lang="en-US" alt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a:t>
                      </a:r>
                      <a:endParaRPr lang="en-US" alt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Times New Roman" panose="02020603050405020304"/>
                          <a:cs typeface="Times New Roman" panose="02020603050405020304" pitchFamily="18" charset="0"/>
                        </a:rPr>
                        <a:t>Luoyang China Nonferrous Metals Processing Technology Co., Ltd</a:t>
                      </a:r>
                      <a:endParaRPr lang="en-US" sz="5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Times New Roman" panose="02020603050405020304"/>
                          <a:cs typeface="Times New Roman" panose="02020603050405020304" pitchFamily="18" charset="0"/>
                        </a:rPr>
                        <a:t>Det·AI Aluminum Plate and Strip Company in Ganja, Azerbaijan</a:t>
                      </a:r>
                      <a:endParaRPr lang="en-US" sz="5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2011.12</a:t>
                      </a:r>
                      <a:endParaRPr lang="en-US" alt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0195">
                <a:tc>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11</a:t>
                      </a:r>
                      <a:endParaRPr lang="en-US" alt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MK84125x50</a:t>
                      </a:r>
                      <a:endParaRPr lang="en-US" alt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a:t>
                      </a:r>
                      <a:endParaRPr lang="en-US" alt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Times New Roman" panose="02020603050405020304"/>
                          <a:cs typeface="Times New Roman" panose="02020603050405020304" pitchFamily="18" charset="0"/>
                        </a:rPr>
                        <a:t>Guizhou Maikang</a:t>
                      </a:r>
                      <a:endParaRPr lang="en-US" sz="5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Times New Roman" panose="02020603050405020304"/>
                          <a:cs typeface="Times New Roman" panose="02020603050405020304" pitchFamily="18" charset="0"/>
                        </a:rPr>
                        <a:t>Exported to Thailand STARCORE Co., Ltd.</a:t>
                      </a:r>
                      <a:endParaRPr lang="en-US" sz="5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2012.02</a:t>
                      </a:r>
                      <a:endParaRPr lang="en-US" alt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0830">
                <a:tc>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12</a:t>
                      </a:r>
                      <a:endParaRPr lang="en-US" alt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MK84160x60</a:t>
                      </a:r>
                      <a:endParaRPr lang="en-US" alt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a:t>
                      </a:r>
                      <a:endParaRPr lang="en-US" altLang="en-US" sz="5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Times New Roman" panose="02020603050405020304"/>
                          <a:cs typeface="Times New Roman" panose="02020603050405020304" pitchFamily="18" charset="0"/>
                        </a:rPr>
                        <a:t>China Aluminum International Engineering Co., Ltd.(CHALIECO)</a:t>
                      </a:r>
                      <a:endParaRPr lang="en-US" sz="5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a:solidFill>
                            <a:srgbClr val="000000"/>
                          </a:solidFill>
                          <a:latin typeface="Times New Roman" panose="02020603050405020304" pitchFamily="18" charset="0"/>
                          <a:ea typeface="Times New Roman" panose="02020603050405020304"/>
                          <a:cs typeface="Times New Roman" panose="02020603050405020304" pitchFamily="18" charset="0"/>
                        </a:rPr>
                        <a:t>Export to Venezuela (CVG-ALCASA)</a:t>
                      </a:r>
                      <a:endParaRPr lang="en-US" sz="500" b="0">
                        <a:solidFill>
                          <a:srgbClr val="000000"/>
                        </a:solidFill>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500"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2013.05</a:t>
                      </a:r>
                      <a:endParaRPr lang="en-US" altLang="en-US" sz="500"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8" name="Rectangle 2"/>
          <p:cNvSpPr txBox="1"/>
          <p:nvPr/>
        </p:nvSpPr>
        <p:spPr>
          <a:xfrm>
            <a:off x="533506" y="228684"/>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graphicFrame>
        <p:nvGraphicFramePr>
          <p:cNvPr id="3" name="表格 2"/>
          <p:cNvGraphicFramePr>
            <a:graphicFrameLocks noGrp="1"/>
          </p:cNvGraphicFramePr>
          <p:nvPr/>
        </p:nvGraphicFramePr>
        <p:xfrm>
          <a:off x="4451214" y="1752644"/>
          <a:ext cx="4616468" cy="4686296"/>
        </p:xfrm>
        <a:graphic>
          <a:graphicData uri="http://schemas.openxmlformats.org/drawingml/2006/table">
            <a:tbl>
              <a:tblPr firstRow="1" bandRow="1"/>
              <a:tblGrid>
                <a:gridCol w="304792"/>
                <a:gridCol w="761980"/>
                <a:gridCol w="380990"/>
                <a:gridCol w="1600158"/>
                <a:gridCol w="1142970"/>
                <a:gridCol w="425578"/>
              </a:tblGrid>
              <a:tr h="265470">
                <a:tc>
                  <a:txBody>
                    <a:bodyPr/>
                    <a:lstStyle/>
                    <a:p>
                      <a:pPr algn="ctr">
                        <a:spcAft>
                          <a:spcPts val="0"/>
                        </a:spcAft>
                      </a:pPr>
                      <a:r>
                        <a:rPr lang="en-US" sz="500" kern="100" dirty="0">
                          <a:effectLst/>
                          <a:latin typeface="Times New Roman" panose="02020603050405020304"/>
                          <a:ea typeface="宋体" panose="02010600030101010101" pitchFamily="2" charset="-122"/>
                          <a:cs typeface="Times New Roman" panose="02020603050405020304"/>
                        </a:rPr>
                        <a:t>13</a:t>
                      </a:r>
                      <a:endParaRPr lang="zh-CN" sz="500" kern="100" dirty="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MK8463×40</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 </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dirty="0" err="1">
                          <a:effectLst/>
                          <a:latin typeface="Times New Roman" panose="02020603050405020304"/>
                          <a:ea typeface="宋体" panose="02010600030101010101" pitchFamily="2" charset="-122"/>
                          <a:cs typeface="Times New Roman" panose="02020603050405020304"/>
                        </a:rPr>
                        <a:t>SinoSteel</a:t>
                      </a:r>
                      <a:r>
                        <a:rPr lang="en-US" sz="500" kern="100" dirty="0">
                          <a:effectLst/>
                          <a:latin typeface="Times New Roman" panose="02020603050405020304"/>
                          <a:ea typeface="宋体" panose="02010600030101010101" pitchFamily="2" charset="-122"/>
                          <a:cs typeface="Times New Roman" panose="02020603050405020304"/>
                        </a:rPr>
                        <a:t> </a:t>
                      </a:r>
                      <a:r>
                        <a:rPr lang="en-US" sz="500" kern="100" dirty="0" err="1">
                          <a:effectLst/>
                          <a:latin typeface="Times New Roman" panose="02020603050405020304"/>
                          <a:ea typeface="宋体" panose="02010600030101010101" pitchFamily="2" charset="-122"/>
                          <a:cs typeface="Times New Roman" panose="02020603050405020304"/>
                        </a:rPr>
                        <a:t>MECC</a:t>
                      </a:r>
                      <a:endParaRPr lang="zh-CN" sz="500" kern="100" dirty="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Export to Turkey (TOSYALI)</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2014.05</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265470">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14</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MQK84200×60</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 </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Guizhou Maikang</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Belarus (RUP GAZETNOI)</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2015.04</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237068">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15</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MK8463×40</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1</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rowSpan="2">
                  <a:txBody>
                    <a:bodyPr/>
                    <a:lstStyle/>
                    <a:p>
                      <a:pPr algn="ctr">
                        <a:spcAft>
                          <a:spcPts val="0"/>
                        </a:spcAft>
                      </a:pPr>
                      <a:r>
                        <a:rPr lang="en-US" sz="500" kern="100" dirty="0">
                          <a:effectLst/>
                          <a:latin typeface="Times New Roman" panose="02020603050405020304"/>
                          <a:ea typeface="宋体" panose="02010600030101010101" pitchFamily="2" charset="-122"/>
                          <a:cs typeface="Times New Roman" panose="02020603050405020304"/>
                        </a:rPr>
                        <a:t>Harbin </a:t>
                      </a:r>
                      <a:r>
                        <a:rPr lang="en-US" sz="500" kern="100" dirty="0" err="1">
                          <a:effectLst/>
                          <a:latin typeface="Times New Roman" panose="02020603050405020304"/>
                          <a:ea typeface="宋体" panose="02010600030101010101" pitchFamily="2" charset="-122"/>
                          <a:cs typeface="Times New Roman" panose="02020603050405020304"/>
                        </a:rPr>
                        <a:t>Haixun</a:t>
                      </a:r>
                      <a:r>
                        <a:rPr lang="en-US" sz="500" kern="100" dirty="0">
                          <a:effectLst/>
                          <a:latin typeface="Times New Roman" panose="02020603050405020304"/>
                          <a:ea typeface="宋体" panose="02010600030101010101" pitchFamily="2" charset="-122"/>
                          <a:cs typeface="Times New Roman" panose="02020603050405020304"/>
                        </a:rPr>
                        <a:t> </a:t>
                      </a:r>
                      <a:r>
                        <a:rPr lang="en-US" sz="500" kern="100" dirty="0" err="1">
                          <a:effectLst/>
                          <a:latin typeface="Times New Roman" panose="02020603050405020304"/>
                          <a:ea typeface="宋体" panose="02010600030101010101" pitchFamily="2" charset="-122"/>
                          <a:cs typeface="Times New Roman" panose="02020603050405020304"/>
                        </a:rPr>
                        <a:t>Science&amp;Technology</a:t>
                      </a:r>
                      <a:r>
                        <a:rPr lang="en-US" sz="500" kern="100" dirty="0">
                          <a:effectLst/>
                          <a:latin typeface="Times New Roman" panose="02020603050405020304"/>
                          <a:ea typeface="宋体" panose="02010600030101010101" pitchFamily="2" charset="-122"/>
                          <a:cs typeface="Times New Roman" panose="02020603050405020304"/>
                        </a:rPr>
                        <a:t> Trade Co., Ltd.</a:t>
                      </a:r>
                      <a:endParaRPr lang="zh-CN" sz="500" kern="100" dirty="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rowSpan="2">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Nigerian Wempco Group (WSM900 Cold Rolling Mill)</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rowSpan="2">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2014.08</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238227">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16</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MK84125×50</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dirty="0">
                          <a:effectLst/>
                          <a:latin typeface="Times New Roman" panose="02020603050405020304"/>
                          <a:ea typeface="宋体" panose="02010600030101010101" pitchFamily="2" charset="-122"/>
                          <a:cs typeface="Times New Roman" panose="02020603050405020304"/>
                        </a:rPr>
                        <a:t>1</a:t>
                      </a:r>
                      <a:endParaRPr lang="zh-CN" sz="500" kern="100" dirty="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vMerge="1">
                  <a:tcPr/>
                </a:tc>
                <a:tc vMerge="1">
                  <a:tcPr/>
                </a:tc>
                <a:tc vMerge="1">
                  <a:tcPr/>
                </a:tc>
              </a:tr>
              <a:tr h="237068">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17</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MJK84125×50</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2</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rowSpan="2">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Xianfeng Zhiyuan Import and Export Trade Co., Ltd.</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rowSpan="2">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Export to Germany</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rowSpan="2">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2016.10</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217361">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18</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MJK84125×60</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1</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vMerge="1">
                  <a:tcPr/>
                </a:tc>
                <a:tc vMerge="1">
                  <a:tcPr/>
                </a:tc>
                <a:tc vMerge="1">
                  <a:tcPr/>
                </a:tc>
              </a:tr>
              <a:tr h="265470">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19</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MQJK84160×60</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1</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dirty="0">
                          <a:effectLst/>
                          <a:latin typeface="Times New Roman" panose="02020603050405020304"/>
                          <a:ea typeface="宋体" panose="02010600030101010101" pitchFamily="2" charset="-122"/>
                          <a:cs typeface="Times New Roman" panose="02020603050405020304"/>
                        </a:rPr>
                        <a:t>Shenyang </a:t>
                      </a:r>
                      <a:r>
                        <a:rPr lang="en-US" sz="500" kern="100" dirty="0" err="1">
                          <a:effectLst/>
                          <a:latin typeface="Times New Roman" panose="02020603050405020304"/>
                          <a:ea typeface="宋体" panose="02010600030101010101" pitchFamily="2" charset="-122"/>
                          <a:cs typeface="Times New Roman" panose="02020603050405020304"/>
                        </a:rPr>
                        <a:t>Aobote</a:t>
                      </a:r>
                      <a:r>
                        <a:rPr lang="en-US" sz="500" kern="100" dirty="0">
                          <a:effectLst/>
                          <a:latin typeface="Times New Roman" panose="02020603050405020304"/>
                          <a:ea typeface="宋体" panose="02010600030101010101" pitchFamily="2" charset="-122"/>
                          <a:cs typeface="Times New Roman" panose="02020603050405020304"/>
                        </a:rPr>
                        <a:t> Machinery Equipment Co., Ltd.</a:t>
                      </a:r>
                      <a:endParaRPr lang="zh-CN" sz="500" kern="100" dirty="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Export to Bangladesh</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2016.08</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300827">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20</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MJK84125×50</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1</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dirty="0">
                          <a:effectLst/>
                          <a:latin typeface="Times New Roman" panose="02020603050405020304"/>
                          <a:ea typeface="宋体" panose="02010600030101010101" pitchFamily="2" charset="-122"/>
                          <a:cs typeface="Times New Roman" panose="02020603050405020304"/>
                        </a:rPr>
                        <a:t>Tianjin </a:t>
                      </a:r>
                      <a:r>
                        <a:rPr lang="en-US" sz="500" kern="100" dirty="0" err="1">
                          <a:effectLst/>
                          <a:latin typeface="Times New Roman" panose="02020603050405020304"/>
                          <a:ea typeface="宋体" panose="02010600030101010101" pitchFamily="2" charset="-122"/>
                          <a:cs typeface="Times New Roman" panose="02020603050405020304"/>
                        </a:rPr>
                        <a:t>Shitong</a:t>
                      </a:r>
                      <a:r>
                        <a:rPr lang="en-US" sz="500" kern="100" dirty="0">
                          <a:effectLst/>
                          <a:latin typeface="Times New Roman" panose="02020603050405020304"/>
                          <a:ea typeface="宋体" panose="02010600030101010101" pitchFamily="2" charset="-122"/>
                          <a:cs typeface="Times New Roman" panose="02020603050405020304"/>
                        </a:rPr>
                        <a:t> Machinery Import and Export Co., Ltd.</a:t>
                      </a:r>
                      <a:endParaRPr lang="zh-CN" sz="500" kern="100" dirty="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Export to Germany (Optical Machine)</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2017.08</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300827">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21</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MQK84200×100</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1</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China Light-Industry International Engineering Co., Ltd. (CLIEC)</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Export to UAE</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2018.02</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264890">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22</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MQK84160×80</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1</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Zibo Chenhang Paper Equipment Sales Co., Ltd.</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Export to Indonesia</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2018.03</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264890">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23</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MK8463×50</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1</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rowSpan="2">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Urumqi Tongyale International Trade Co., Ltd.</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rowSpan="2">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Export to Uzbekistan</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rowSpan="2">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2018.07</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264890">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24</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MK84125×50</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1</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vMerge="1">
                  <a:tcPr/>
                </a:tc>
                <a:tc vMerge="1">
                  <a:tcPr/>
                </a:tc>
                <a:tc vMerge="1">
                  <a:tcPr/>
                </a:tc>
              </a:tr>
              <a:tr h="265470">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25</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MK8463×50</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1</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rowSpan="2">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Beijing Zhengqi Power Technology Co., Ltd.</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rowSpan="2">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Export to Pakistan</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rowSpan="2">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2018.11</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264890">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26</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MK84125×50</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1</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vMerge="1">
                  <a:tcPr/>
                </a:tc>
                <a:tc vMerge="1">
                  <a:tcPr/>
                </a:tc>
                <a:tc vMerge="1">
                  <a:tcPr/>
                </a:tc>
              </a:tr>
              <a:tr h="265470">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27</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MK8440×40</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2</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rowSpan="4">
                  <a:txBody>
                    <a:bodyPr/>
                    <a:lstStyle/>
                    <a:p>
                      <a:pPr algn="ctr">
                        <a:spcAft>
                          <a:spcPts val="0"/>
                        </a:spcAft>
                      </a:pPr>
                      <a:r>
                        <a:rPr lang="en-US" sz="500" kern="100" dirty="0">
                          <a:effectLst/>
                          <a:latin typeface="Times New Roman" panose="02020603050405020304"/>
                          <a:ea typeface="宋体" panose="02010600030101010101" pitchFamily="2" charset="-122"/>
                          <a:cs typeface="Times New Roman" panose="02020603050405020304"/>
                        </a:rPr>
                        <a:t>Beijing </a:t>
                      </a:r>
                      <a:r>
                        <a:rPr lang="en-US" sz="500" kern="100" dirty="0" err="1">
                          <a:effectLst/>
                          <a:latin typeface="Times New Roman" panose="02020603050405020304"/>
                          <a:ea typeface="宋体" panose="02010600030101010101" pitchFamily="2" charset="-122"/>
                          <a:cs typeface="Times New Roman" panose="02020603050405020304"/>
                        </a:rPr>
                        <a:t>Zhengqi</a:t>
                      </a:r>
                      <a:r>
                        <a:rPr lang="en-US" sz="500" kern="100" dirty="0">
                          <a:effectLst/>
                          <a:latin typeface="Times New Roman" panose="02020603050405020304"/>
                          <a:ea typeface="宋体" panose="02010600030101010101" pitchFamily="2" charset="-122"/>
                          <a:cs typeface="Times New Roman" panose="02020603050405020304"/>
                        </a:rPr>
                        <a:t> Power Technology Co., Ltd.</a:t>
                      </a:r>
                      <a:endParaRPr lang="zh-CN" sz="500" kern="100" dirty="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rowSpan="4">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Export to Indonesia</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rowSpan="4">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2019.03</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237648">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28</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MK8480×40</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1</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vMerge="1">
                  <a:tcPr/>
                </a:tc>
                <a:tc vMerge="1">
                  <a:tcPr/>
                </a:tc>
                <a:tc vMerge="1">
                  <a:tcPr/>
                </a:tc>
              </a:tr>
              <a:tr h="265470">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29</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MKD84125×50</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2</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vMerge="1">
                  <a:tcPr/>
                </a:tc>
                <a:tc vMerge="1">
                  <a:tcPr/>
                </a:tc>
                <a:tc vMerge="1">
                  <a:tcPr/>
                </a:tc>
              </a:tr>
              <a:tr h="264890">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30</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a:effectLst/>
                          <a:latin typeface="Times New Roman" panose="02020603050405020304"/>
                          <a:ea typeface="宋体" panose="02010600030101010101" pitchFamily="2" charset="-122"/>
                          <a:cs typeface="Times New Roman" panose="02020603050405020304"/>
                        </a:rPr>
                        <a:t>MK84100×40</a:t>
                      </a:r>
                      <a:endParaRPr lang="zh-CN" sz="500" kern="10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spcAft>
                          <a:spcPts val="0"/>
                        </a:spcAft>
                      </a:pPr>
                      <a:r>
                        <a:rPr lang="en-US" sz="500" kern="100" dirty="0">
                          <a:effectLst/>
                          <a:latin typeface="Times New Roman" panose="02020603050405020304"/>
                          <a:ea typeface="宋体" panose="02010600030101010101" pitchFamily="2" charset="-122"/>
                          <a:cs typeface="Times New Roman" panose="02020603050405020304"/>
                        </a:rPr>
                        <a:t>1</a:t>
                      </a:r>
                      <a:endParaRPr lang="zh-CN" sz="500" kern="100" dirty="0">
                        <a:effectLst/>
                        <a:latin typeface="Calibri" panose="020F0502020204030204"/>
                        <a:ea typeface="宋体" panose="02010600030101010101" pitchFamily="2" charset="-122"/>
                        <a:cs typeface="Times New Roman" panose="02020603050405020304"/>
                      </a:endParaRPr>
                    </a:p>
                  </a:txBody>
                  <a:tcPr marL="62600" marR="62600" marT="8694"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vMerge="1">
                  <a:tcPr/>
                </a:tc>
                <a:tc vMerge="1">
                  <a:tcPr/>
                </a:tc>
                <a:tc vMerge="1">
                  <a:tcPr/>
                </a:tc>
              </a:tr>
            </a:tbl>
          </a:graphicData>
        </a:graphic>
      </p:graphicFrame>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234315" y="1227455"/>
            <a:ext cx="8522970" cy="5173345"/>
          </a:xfrm>
          <a:solidFill>
            <a:schemeClr val="bg1">
              <a:lumMod val="95000"/>
            </a:schemeClr>
          </a:solidFill>
        </p:spPr>
        <p:txBody>
          <a:bodyPr vert="horz" wrap="square" anchor="t"/>
          <a:lstStyle/>
          <a:p>
            <a:pPr marL="0" indent="0" eaLnBrk="1" hangingPunct="1">
              <a:buClr>
                <a:srgbClr val="002060"/>
              </a:buClr>
              <a:buFont typeface="Wingdings" panose="05000000000000000000" pitchFamily="2" charset="2"/>
              <a:buNone/>
            </a:pP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3.5 Overseas Customers</a:t>
            </a:r>
            <a:endPar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zh-CN" altLang="en-US" sz="1800" b="1" dirty="0">
                <a:solidFill>
                  <a:srgbClr val="002060"/>
                </a:solidFill>
                <a:latin typeface="Times New Roman" panose="02020603050405020304" pitchFamily="18" charset="0"/>
                <a:ea typeface="Times New Roman" panose="02020603050405020304"/>
                <a:cs typeface="Times New Roman" panose="02020603050405020304" pitchFamily="18" charset="0"/>
              </a:rPr>
              <a:t>1) MK84125x50 CNC roll grinder for aluminum plate and strip project exported to Det·AI Company in Ganja, Azerbaijan</a:t>
            </a:r>
            <a:endParaRPr lang="zh-CN" altLang="en-US" sz="1800" b="1" dirty="0">
              <a:solidFill>
                <a:srgbClr val="002060"/>
              </a:solidFill>
              <a:latin typeface="Times New Roman" panose="02020603050405020304" pitchFamily="18" charset="0"/>
              <a:ea typeface="Times New Roman" panose="02020603050405020304"/>
              <a:cs typeface="Times New Roman" panose="02020603050405020304" pitchFamily="18" charset="0"/>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24460" y="320040"/>
            <a:ext cx="662940" cy="520700"/>
          </a:xfrm>
          <a:prstGeom prst="rect">
            <a:avLst/>
          </a:prstGeom>
          <a:noFill/>
          <a:ln w="9525">
            <a:noFill/>
          </a:ln>
        </p:spPr>
      </p:pic>
      <p:pic>
        <p:nvPicPr>
          <p:cNvPr id="3" name="图片 2" descr="IMAG1790_BURST001"/>
          <p:cNvPicPr>
            <a:picLocks noChangeAspect="1"/>
          </p:cNvPicPr>
          <p:nvPr/>
        </p:nvPicPr>
        <p:blipFill>
          <a:blip r:embed="rId2"/>
          <a:stretch>
            <a:fillRect/>
          </a:stretch>
        </p:blipFill>
        <p:spPr>
          <a:xfrm>
            <a:off x="831850" y="4498340"/>
            <a:ext cx="3282950" cy="1856740"/>
          </a:xfrm>
          <a:prstGeom prst="rect">
            <a:avLst/>
          </a:prstGeom>
        </p:spPr>
      </p:pic>
      <p:pic>
        <p:nvPicPr>
          <p:cNvPr id="4" name="图片 3" descr="201307202224"/>
          <p:cNvPicPr>
            <a:picLocks noChangeAspect="1"/>
          </p:cNvPicPr>
          <p:nvPr/>
        </p:nvPicPr>
        <p:blipFill>
          <a:blip r:embed="rId3"/>
          <a:stretch>
            <a:fillRect/>
          </a:stretch>
        </p:blipFill>
        <p:spPr>
          <a:xfrm>
            <a:off x="4907915" y="4498340"/>
            <a:ext cx="2897505" cy="1901825"/>
          </a:xfrm>
          <a:prstGeom prst="rect">
            <a:avLst/>
          </a:prstGeom>
        </p:spPr>
      </p:pic>
      <p:pic>
        <p:nvPicPr>
          <p:cNvPr id="10" name="图片 9" descr="201306041856"/>
          <p:cNvPicPr>
            <a:picLocks noChangeAspect="1"/>
          </p:cNvPicPr>
          <p:nvPr/>
        </p:nvPicPr>
        <p:blipFill>
          <a:blip r:embed="rId4"/>
          <a:srcRect t="10044" b="8285"/>
          <a:stretch>
            <a:fillRect/>
          </a:stretch>
        </p:blipFill>
        <p:spPr>
          <a:xfrm>
            <a:off x="831850" y="2194560"/>
            <a:ext cx="3282950" cy="2011045"/>
          </a:xfrm>
          <a:prstGeom prst="rect">
            <a:avLst/>
          </a:prstGeom>
        </p:spPr>
      </p:pic>
      <p:pic>
        <p:nvPicPr>
          <p:cNvPr id="12" name="图片 11" descr="201307202230"/>
          <p:cNvPicPr>
            <a:picLocks noChangeAspect="1"/>
          </p:cNvPicPr>
          <p:nvPr/>
        </p:nvPicPr>
        <p:blipFill>
          <a:blip r:embed="rId5"/>
          <a:srcRect t="19746"/>
          <a:stretch>
            <a:fillRect/>
          </a:stretch>
        </p:blipFill>
        <p:spPr>
          <a:xfrm>
            <a:off x="4907915" y="2194560"/>
            <a:ext cx="3435985" cy="2068195"/>
          </a:xfrm>
          <a:prstGeom prst="rect">
            <a:avLst/>
          </a:prstGeom>
        </p:spPr>
      </p:pic>
      <p:sp>
        <p:nvSpPr>
          <p:cNvPr id="11" name="Rectangle 2"/>
          <p:cNvSpPr txBox="1"/>
          <p:nvPr/>
        </p:nvSpPr>
        <p:spPr>
          <a:xfrm>
            <a:off x="533506" y="266127"/>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234315" y="1227455"/>
            <a:ext cx="8522970" cy="5173345"/>
          </a:xfrm>
          <a:solidFill>
            <a:schemeClr val="bg1">
              <a:lumMod val="95000"/>
            </a:schemeClr>
          </a:solidFill>
        </p:spPr>
        <p:txBody>
          <a:bodyPr vert="horz" wrap="square" anchor="t"/>
          <a:lstStyle/>
          <a:p>
            <a:pPr marL="0" indent="0" eaLnBrk="1" hangingPunct="1">
              <a:buClr>
                <a:srgbClr val="002060"/>
              </a:buClr>
              <a:buFont typeface="Wingdings" panose="05000000000000000000" pitchFamily="2" charset="2"/>
              <a:buNone/>
            </a:pP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3.5 Overseas Customers</a:t>
            </a:r>
            <a:endPar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zh-CN" altLang="en-US" sz="1800" b="1" dirty="0">
                <a:solidFill>
                  <a:srgbClr val="002060"/>
                </a:solidFill>
                <a:latin typeface="Times New Roman" panose="02020603050405020304" pitchFamily="18" charset="0"/>
                <a:ea typeface="Times New Roman" panose="02020603050405020304"/>
                <a:cs typeface="Times New Roman" panose="02020603050405020304" pitchFamily="18" charset="0"/>
              </a:rPr>
              <a:t>2) Nigeria WSM900 cold-rolled color steel plate project</a:t>
            </a:r>
            <a:endParaRPr lang="zh-CN" altLang="en-US" sz="1800" b="1" dirty="0">
              <a:solidFill>
                <a:srgbClr val="002060"/>
              </a:solidFill>
              <a:latin typeface="Times New Roman" panose="02020603050405020304" pitchFamily="18" charset="0"/>
              <a:ea typeface="Times New Roman" panose="02020603050405020304"/>
              <a:cs typeface="Times New Roman" panose="02020603050405020304" pitchFamily="18" charset="0"/>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24460" y="320040"/>
            <a:ext cx="662940" cy="520700"/>
          </a:xfrm>
          <a:prstGeom prst="rect">
            <a:avLst/>
          </a:prstGeom>
          <a:noFill/>
          <a:ln w="9525">
            <a:noFill/>
          </a:ln>
        </p:spPr>
      </p:pic>
      <p:pic>
        <p:nvPicPr>
          <p:cNvPr id="5" name="图片 4" descr="IMG_20180430_102625"/>
          <p:cNvPicPr>
            <a:picLocks noChangeAspect="1"/>
          </p:cNvPicPr>
          <p:nvPr/>
        </p:nvPicPr>
        <p:blipFill>
          <a:blip r:embed="rId2"/>
          <a:stretch>
            <a:fillRect/>
          </a:stretch>
        </p:blipFill>
        <p:spPr>
          <a:xfrm>
            <a:off x="464185" y="2220595"/>
            <a:ext cx="4036060" cy="3027045"/>
          </a:xfrm>
          <a:prstGeom prst="rect">
            <a:avLst/>
          </a:prstGeom>
        </p:spPr>
      </p:pic>
      <p:pic>
        <p:nvPicPr>
          <p:cNvPr id="6" name="图片 5" descr="2012-04-18_08-38-47_963"/>
          <p:cNvPicPr>
            <a:picLocks noChangeAspect="1"/>
          </p:cNvPicPr>
          <p:nvPr/>
        </p:nvPicPr>
        <p:blipFill>
          <a:blip r:embed="rId3"/>
          <a:stretch>
            <a:fillRect/>
          </a:stretch>
        </p:blipFill>
        <p:spPr>
          <a:xfrm>
            <a:off x="4687570" y="3348355"/>
            <a:ext cx="4069715" cy="3052445"/>
          </a:xfrm>
          <a:prstGeom prst="rect">
            <a:avLst/>
          </a:prstGeom>
        </p:spPr>
      </p:pic>
      <p:sp>
        <p:nvSpPr>
          <p:cNvPr id="7" name="文本框 6"/>
          <p:cNvSpPr txBox="1"/>
          <p:nvPr/>
        </p:nvSpPr>
        <p:spPr>
          <a:xfrm>
            <a:off x="6002655" y="2220595"/>
            <a:ext cx="2611188" cy="915314"/>
          </a:xfrm>
          <a:prstGeom prst="rect">
            <a:avLst/>
          </a:prstGeom>
          <a:noFill/>
        </p:spPr>
        <p:txBody>
          <a:bodyPr wrap="square" rtlCol="0">
            <a:spAutoFit/>
          </a:bodyPr>
          <a:lstStyle/>
          <a:p>
            <a:r>
              <a:rPr lang="zh-CN" altLang="en-US" dirty="0">
                <a:latin typeface="Times New Roman" panose="02020603050405020304" pitchFamily="18" charset="0"/>
                <a:ea typeface="Times New Roman" panose="02020603050405020304"/>
                <a:cs typeface="Times New Roman" panose="02020603050405020304" pitchFamily="18" charset="0"/>
              </a:rPr>
              <a:t>MK 84125x50 CNC roll grinder for Enugu cold rolled color steel project</a:t>
            </a:r>
            <a:endParaRPr lang="zh-CN" altLang="en-US" dirty="0">
              <a:latin typeface="Times New Roman" panose="02020603050405020304" pitchFamily="18" charset="0"/>
              <a:ea typeface="Times New Roman" panose="02020603050405020304"/>
              <a:cs typeface="Times New Roman" panose="02020603050405020304" pitchFamily="18" charset="0"/>
            </a:endParaRPr>
          </a:p>
        </p:txBody>
      </p:sp>
      <p:sp>
        <p:nvSpPr>
          <p:cNvPr id="8" name="左箭头 7"/>
          <p:cNvSpPr/>
          <p:nvPr/>
        </p:nvSpPr>
        <p:spPr>
          <a:xfrm>
            <a:off x="4687570" y="2352675"/>
            <a:ext cx="10668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9" name="文本框 8"/>
          <p:cNvSpPr txBox="1"/>
          <p:nvPr/>
        </p:nvSpPr>
        <p:spPr>
          <a:xfrm>
            <a:off x="533506" y="5634355"/>
            <a:ext cx="2971694" cy="646331"/>
          </a:xfrm>
          <a:prstGeom prst="rect">
            <a:avLst/>
          </a:prstGeom>
          <a:noFill/>
        </p:spPr>
        <p:txBody>
          <a:bodyPr wrap="square" rtlCol="0">
            <a:spAutoFit/>
          </a:bodyPr>
          <a:lstStyle/>
          <a:p>
            <a:r>
              <a:rPr lang="zh-CN" altLang="en-US" dirty="0">
                <a:latin typeface="Times New Roman" panose="02020603050405020304" pitchFamily="18" charset="0"/>
                <a:ea typeface="Times New Roman" panose="02020603050405020304"/>
                <a:cs typeface="Times New Roman" panose="02020603050405020304" pitchFamily="18" charset="0"/>
              </a:rPr>
              <a:t>M84100Bx40 roll grinder for Lagos cold rolled strip project</a:t>
            </a:r>
            <a:endParaRPr lang="zh-CN" altLang="en-US" dirty="0">
              <a:latin typeface="Times New Roman" panose="02020603050405020304" pitchFamily="18" charset="0"/>
              <a:ea typeface="Times New Roman" panose="02020603050405020304"/>
              <a:cs typeface="Times New Roman" panose="02020603050405020304" pitchFamily="18" charset="0"/>
            </a:endParaRPr>
          </a:p>
        </p:txBody>
      </p:sp>
      <p:sp>
        <p:nvSpPr>
          <p:cNvPr id="11" name="右箭头 10"/>
          <p:cNvSpPr/>
          <p:nvPr/>
        </p:nvSpPr>
        <p:spPr>
          <a:xfrm>
            <a:off x="3505200" y="5866765"/>
            <a:ext cx="838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2" name="Rectangle 2"/>
          <p:cNvSpPr txBox="1"/>
          <p:nvPr/>
        </p:nvSpPr>
        <p:spPr>
          <a:xfrm>
            <a:off x="533506" y="266127"/>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234315" y="1227455"/>
            <a:ext cx="8522970" cy="5173345"/>
          </a:xfrm>
          <a:solidFill>
            <a:schemeClr val="bg1">
              <a:lumMod val="95000"/>
            </a:schemeClr>
          </a:solidFill>
        </p:spPr>
        <p:txBody>
          <a:bodyPr vert="horz" wrap="square" anchor="t"/>
          <a:lstStyle/>
          <a:p>
            <a:pPr marL="0" indent="0" eaLnBrk="1" hangingPunct="1">
              <a:buClr>
                <a:srgbClr val="002060"/>
              </a:buClr>
              <a:buFont typeface="Wingdings" panose="05000000000000000000" pitchFamily="2" charset="2"/>
              <a:buNone/>
            </a:pP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3.5 Overseas Customers</a:t>
            </a:r>
            <a:endPar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zh-CN" altLang="en-US" sz="1800" b="1" dirty="0">
                <a:solidFill>
                  <a:srgbClr val="002060"/>
                </a:solidFill>
                <a:latin typeface="Times New Roman" panose="02020603050405020304" pitchFamily="18" charset="0"/>
                <a:ea typeface="Times New Roman" panose="02020603050405020304"/>
                <a:cs typeface="Times New Roman" panose="02020603050405020304" pitchFamily="18" charset="0"/>
              </a:rPr>
              <a:t>3) Belarus RUP GAZETNOI project MQK84200x60 light-duty CNC roll grinder</a:t>
            </a:r>
            <a:endParaRPr lang="zh-CN" altLang="en-US" sz="1800" b="1" dirty="0">
              <a:solidFill>
                <a:srgbClr val="002060"/>
              </a:solidFill>
              <a:latin typeface="Times New Roman" panose="02020603050405020304" pitchFamily="18" charset="0"/>
              <a:ea typeface="Times New Roman" panose="02020603050405020304"/>
              <a:cs typeface="Times New Roman" panose="02020603050405020304" pitchFamily="18" charset="0"/>
            </a:endParaRPr>
          </a:p>
          <a:p>
            <a:pPr marL="0" indent="0" eaLnBrk="1" hangingPunct="1">
              <a:buClr>
                <a:srgbClr val="002060"/>
              </a:buClr>
              <a:buFont typeface="Wingdings" panose="05000000000000000000" pitchFamily="2" charset="2"/>
              <a:buNone/>
            </a:pPr>
            <a:endParaRPr lang="zh-CN" altLang="en-US" sz="18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24460" y="320040"/>
            <a:ext cx="662940" cy="520700"/>
          </a:xfrm>
          <a:prstGeom prst="rect">
            <a:avLst/>
          </a:prstGeom>
          <a:noFill/>
          <a:ln w="9525">
            <a:noFill/>
          </a:ln>
        </p:spPr>
      </p:pic>
      <p:pic>
        <p:nvPicPr>
          <p:cNvPr id="3" name="图片 2" descr="IMG_20151218_084902"/>
          <p:cNvPicPr>
            <a:picLocks noChangeAspect="1"/>
          </p:cNvPicPr>
          <p:nvPr/>
        </p:nvPicPr>
        <p:blipFill>
          <a:blip r:embed="rId2"/>
          <a:srcRect r="7479" b="6862"/>
          <a:stretch>
            <a:fillRect/>
          </a:stretch>
        </p:blipFill>
        <p:spPr>
          <a:xfrm>
            <a:off x="4570095" y="2117725"/>
            <a:ext cx="3834130" cy="2167255"/>
          </a:xfrm>
          <a:prstGeom prst="rect">
            <a:avLst/>
          </a:prstGeom>
        </p:spPr>
      </p:pic>
      <p:pic>
        <p:nvPicPr>
          <p:cNvPr id="10" name="图片 9" descr="IMG_20151128_091159"/>
          <p:cNvPicPr>
            <a:picLocks noChangeAspect="1"/>
          </p:cNvPicPr>
          <p:nvPr/>
        </p:nvPicPr>
        <p:blipFill>
          <a:blip r:embed="rId3"/>
          <a:stretch>
            <a:fillRect/>
          </a:stretch>
        </p:blipFill>
        <p:spPr>
          <a:xfrm>
            <a:off x="381000" y="2117725"/>
            <a:ext cx="3887470" cy="2183130"/>
          </a:xfrm>
          <a:prstGeom prst="rect">
            <a:avLst/>
          </a:prstGeom>
        </p:spPr>
      </p:pic>
      <p:pic>
        <p:nvPicPr>
          <p:cNvPr id="12" name="图片 11" descr="IMG_20160102_132549"/>
          <p:cNvPicPr>
            <a:picLocks noChangeAspect="1"/>
          </p:cNvPicPr>
          <p:nvPr/>
        </p:nvPicPr>
        <p:blipFill>
          <a:blip r:embed="rId4"/>
          <a:stretch>
            <a:fillRect/>
          </a:stretch>
        </p:blipFill>
        <p:spPr>
          <a:xfrm>
            <a:off x="381000" y="4271645"/>
            <a:ext cx="3886835" cy="2182495"/>
          </a:xfrm>
          <a:prstGeom prst="rect">
            <a:avLst/>
          </a:prstGeom>
        </p:spPr>
      </p:pic>
      <p:pic>
        <p:nvPicPr>
          <p:cNvPr id="13" name="图片 12" descr="IMG_20160109_175128"/>
          <p:cNvPicPr>
            <a:picLocks noChangeAspect="1"/>
          </p:cNvPicPr>
          <p:nvPr/>
        </p:nvPicPr>
        <p:blipFill>
          <a:blip r:embed="rId5"/>
          <a:stretch>
            <a:fillRect/>
          </a:stretch>
        </p:blipFill>
        <p:spPr>
          <a:xfrm>
            <a:off x="4570095" y="4300855"/>
            <a:ext cx="3834765" cy="2153285"/>
          </a:xfrm>
          <a:prstGeom prst="rect">
            <a:avLst/>
          </a:prstGeom>
        </p:spPr>
      </p:pic>
      <p:sp>
        <p:nvSpPr>
          <p:cNvPr id="11" name="Rectangle 2"/>
          <p:cNvSpPr txBox="1"/>
          <p:nvPr/>
        </p:nvSpPr>
        <p:spPr>
          <a:xfrm>
            <a:off x="533506" y="266127"/>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234315" y="1227455"/>
            <a:ext cx="8842375" cy="5173345"/>
          </a:xfrm>
          <a:solidFill>
            <a:schemeClr val="bg1">
              <a:lumMod val="95000"/>
            </a:schemeClr>
          </a:solidFill>
        </p:spPr>
        <p:txBody>
          <a:bodyPr vert="horz" wrap="square" anchor="t"/>
          <a:lstStyle/>
          <a:p>
            <a:pPr marL="0" indent="0" eaLnBrk="1" hangingPunct="1">
              <a:buClr>
                <a:srgbClr val="002060"/>
              </a:buClr>
              <a:buFont typeface="Wingdings" panose="05000000000000000000" pitchFamily="2" charset="2"/>
              <a:buNone/>
            </a:pP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3.5 Overseas Customers</a:t>
            </a:r>
            <a:endPar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zh-CN" altLang="en-US" sz="1800" b="1" dirty="0">
                <a:solidFill>
                  <a:srgbClr val="002060"/>
                </a:solidFill>
                <a:latin typeface="Times New Roman" panose="02020603050405020304" pitchFamily="18" charset="0"/>
                <a:ea typeface="Times New Roman" panose="02020603050405020304"/>
                <a:cs typeface="Times New Roman" panose="02020603050405020304" pitchFamily="18" charset="0"/>
              </a:rPr>
              <a:t>4) MK84125x50 CNC roll grinder for cold rolled strip project of Thailand STARCORE Co., Ltd.</a:t>
            </a:r>
            <a:endParaRPr lang="zh-CN" altLang="en-US" sz="1800" b="1" dirty="0">
              <a:solidFill>
                <a:srgbClr val="002060"/>
              </a:solidFill>
              <a:latin typeface="Times New Roman" panose="02020603050405020304" pitchFamily="18" charset="0"/>
              <a:ea typeface="Times New Roman" panose="02020603050405020304"/>
              <a:cs typeface="Times New Roman" panose="02020603050405020304" pitchFamily="18" charset="0"/>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24460" y="320040"/>
            <a:ext cx="662940" cy="520700"/>
          </a:xfrm>
          <a:prstGeom prst="rect">
            <a:avLst/>
          </a:prstGeom>
          <a:noFill/>
          <a:ln w="9525">
            <a:noFill/>
          </a:ln>
        </p:spPr>
      </p:pic>
      <p:pic>
        <p:nvPicPr>
          <p:cNvPr id="5" name="图片 4" descr="IMG_4388"/>
          <p:cNvPicPr>
            <a:picLocks noChangeAspect="1"/>
          </p:cNvPicPr>
          <p:nvPr/>
        </p:nvPicPr>
        <p:blipFill>
          <a:blip r:embed="rId2"/>
          <a:stretch>
            <a:fillRect/>
          </a:stretch>
        </p:blipFill>
        <p:spPr>
          <a:xfrm>
            <a:off x="5630545" y="3879215"/>
            <a:ext cx="3362325" cy="2521585"/>
          </a:xfrm>
          <a:prstGeom prst="rect">
            <a:avLst/>
          </a:prstGeom>
        </p:spPr>
      </p:pic>
      <p:pic>
        <p:nvPicPr>
          <p:cNvPr id="6" name="图片 5" descr="IMG_4389"/>
          <p:cNvPicPr>
            <a:picLocks noChangeAspect="1"/>
          </p:cNvPicPr>
          <p:nvPr/>
        </p:nvPicPr>
        <p:blipFill>
          <a:blip r:embed="rId3"/>
          <a:stretch>
            <a:fillRect/>
          </a:stretch>
        </p:blipFill>
        <p:spPr>
          <a:xfrm>
            <a:off x="234315" y="3962400"/>
            <a:ext cx="3249930" cy="2438400"/>
          </a:xfrm>
          <a:prstGeom prst="rect">
            <a:avLst/>
          </a:prstGeom>
        </p:spPr>
      </p:pic>
      <p:pic>
        <p:nvPicPr>
          <p:cNvPr id="4" name="图片 3" descr="IMG_4376"/>
          <p:cNvPicPr>
            <a:picLocks noChangeAspect="1"/>
          </p:cNvPicPr>
          <p:nvPr/>
        </p:nvPicPr>
        <p:blipFill>
          <a:blip r:embed="rId4"/>
          <a:stretch>
            <a:fillRect/>
          </a:stretch>
        </p:blipFill>
        <p:spPr>
          <a:xfrm>
            <a:off x="2521585" y="2041525"/>
            <a:ext cx="3865880" cy="2900045"/>
          </a:xfrm>
          <a:prstGeom prst="rect">
            <a:avLst/>
          </a:prstGeom>
        </p:spPr>
      </p:pic>
      <p:sp>
        <p:nvSpPr>
          <p:cNvPr id="9" name="Rectangle 2"/>
          <p:cNvSpPr txBox="1"/>
          <p:nvPr/>
        </p:nvSpPr>
        <p:spPr>
          <a:xfrm>
            <a:off x="533506" y="266127"/>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234315" y="1227455"/>
            <a:ext cx="8842375" cy="5173345"/>
          </a:xfrm>
          <a:solidFill>
            <a:schemeClr val="bg1">
              <a:lumMod val="95000"/>
            </a:schemeClr>
          </a:solidFill>
        </p:spPr>
        <p:txBody>
          <a:bodyPr vert="horz" wrap="square" anchor="t"/>
          <a:lstStyle/>
          <a:p>
            <a:pPr marL="0" indent="0" eaLnBrk="1" hangingPunct="1">
              <a:buClr>
                <a:srgbClr val="002060"/>
              </a:buClr>
              <a:buFont typeface="Wingdings" panose="05000000000000000000" pitchFamily="2" charset="2"/>
              <a:buNone/>
            </a:pP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3.5 Overseas Customers</a:t>
            </a:r>
            <a:endPar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zh-CN" altLang="en-US" sz="1800" b="1" dirty="0">
                <a:solidFill>
                  <a:srgbClr val="002060"/>
                </a:solidFill>
                <a:latin typeface="Times New Roman" panose="02020603050405020304" pitchFamily="18" charset="0"/>
                <a:ea typeface="Times New Roman" panose="02020603050405020304"/>
                <a:cs typeface="Times New Roman" panose="02020603050405020304" pitchFamily="18" charset="0"/>
              </a:rPr>
              <a:t>5) MJK84160x60 roll grinder exported to Bangladesh paper project</a:t>
            </a:r>
            <a:endParaRPr lang="zh-CN" altLang="en-US" sz="1800" b="1" dirty="0">
              <a:solidFill>
                <a:srgbClr val="002060"/>
              </a:solidFill>
              <a:latin typeface="Times New Roman" panose="02020603050405020304" pitchFamily="18" charset="0"/>
              <a:ea typeface="Times New Roman" panose="02020603050405020304"/>
              <a:cs typeface="Times New Roman" panose="02020603050405020304" pitchFamily="18" charset="0"/>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24460" y="320040"/>
            <a:ext cx="662940" cy="520700"/>
          </a:xfrm>
          <a:prstGeom prst="rect">
            <a:avLst/>
          </a:prstGeom>
          <a:noFill/>
          <a:ln w="9525">
            <a:noFill/>
          </a:ln>
        </p:spPr>
      </p:pic>
      <p:pic>
        <p:nvPicPr>
          <p:cNvPr id="3" name="图片 2" descr="027535b1e058e233d0f7063420399663_"/>
          <p:cNvPicPr>
            <a:picLocks noChangeAspect="1"/>
          </p:cNvPicPr>
          <p:nvPr/>
        </p:nvPicPr>
        <p:blipFill>
          <a:blip r:embed="rId2"/>
          <a:stretch>
            <a:fillRect/>
          </a:stretch>
        </p:blipFill>
        <p:spPr>
          <a:xfrm>
            <a:off x="234315" y="2058035"/>
            <a:ext cx="4532630" cy="3400425"/>
          </a:xfrm>
          <a:prstGeom prst="rect">
            <a:avLst/>
          </a:prstGeom>
        </p:spPr>
      </p:pic>
      <p:pic>
        <p:nvPicPr>
          <p:cNvPr id="7" name="图片 6" descr="131168736998615270"/>
          <p:cNvPicPr>
            <a:picLocks noChangeAspect="1"/>
          </p:cNvPicPr>
          <p:nvPr/>
        </p:nvPicPr>
        <p:blipFill>
          <a:blip r:embed="rId3"/>
          <a:stretch>
            <a:fillRect/>
          </a:stretch>
        </p:blipFill>
        <p:spPr>
          <a:xfrm>
            <a:off x="4766945" y="3187065"/>
            <a:ext cx="4309110" cy="3232785"/>
          </a:xfrm>
          <a:prstGeom prst="rect">
            <a:avLst/>
          </a:prstGeom>
        </p:spPr>
      </p:pic>
      <p:sp>
        <p:nvSpPr>
          <p:cNvPr id="8" name="Rectangle 2"/>
          <p:cNvSpPr txBox="1"/>
          <p:nvPr/>
        </p:nvSpPr>
        <p:spPr>
          <a:xfrm>
            <a:off x="533506" y="266127"/>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234315" y="1227455"/>
            <a:ext cx="8522970" cy="5173345"/>
          </a:xfrm>
          <a:solidFill>
            <a:schemeClr val="bg1">
              <a:lumMod val="95000"/>
            </a:schemeClr>
          </a:solidFill>
        </p:spPr>
        <p:txBody>
          <a:bodyPr vert="horz" wrap="square" anchor="t"/>
          <a:lstStyle/>
          <a:p>
            <a:pPr marL="0" indent="0" eaLnBrk="1" hangingPunct="1">
              <a:buClr>
                <a:srgbClr val="002060"/>
              </a:buClr>
              <a:buFont typeface="Wingdings" panose="05000000000000000000" pitchFamily="2" charset="2"/>
              <a:buNone/>
            </a:pP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rPr>
              <a:t>3.5 Overseas Customers</a:t>
            </a:r>
            <a:endPar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sym typeface="+mn-ea"/>
            </a:endParaRPr>
          </a:p>
          <a:p>
            <a:pPr marL="0" indent="0" eaLnBrk="1" hangingPunct="1">
              <a:buClr>
                <a:srgbClr val="002060"/>
              </a:buClr>
              <a:buFont typeface="Wingdings" panose="05000000000000000000" pitchFamily="2" charset="2"/>
              <a:buNone/>
            </a:pPr>
            <a:r>
              <a:rPr lang="zh-CN" altLang="en-US" sz="1800" b="1" dirty="0">
                <a:solidFill>
                  <a:srgbClr val="002060"/>
                </a:solidFill>
                <a:latin typeface="Times New Roman" panose="02020603050405020304" pitchFamily="18" charset="0"/>
                <a:ea typeface="Times New Roman" panose="02020603050405020304"/>
                <a:cs typeface="Times New Roman" panose="02020603050405020304" pitchFamily="18" charset="0"/>
              </a:rPr>
              <a:t>6) WALDRICH. SIEGEN grinding machine reformation project in Indonesia</a:t>
            </a:r>
            <a:endParaRPr lang="zh-CN" altLang="en-US" sz="1800" b="1" dirty="0">
              <a:solidFill>
                <a:srgbClr val="002060"/>
              </a:solidFill>
              <a:latin typeface="Times New Roman" panose="02020603050405020304" pitchFamily="18" charset="0"/>
              <a:ea typeface="Times New Roman" panose="02020603050405020304"/>
              <a:cs typeface="Times New Roman" panose="02020603050405020304" pitchFamily="18" charset="0"/>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24460" y="320040"/>
            <a:ext cx="662940" cy="520700"/>
          </a:xfrm>
          <a:prstGeom prst="rect">
            <a:avLst/>
          </a:prstGeom>
          <a:noFill/>
          <a:ln w="9525">
            <a:noFill/>
          </a:ln>
        </p:spPr>
      </p:pic>
      <p:pic>
        <p:nvPicPr>
          <p:cNvPr id="4" name="图片 3" descr="9233e2a25cff5da270bf7ade6dc35e0"/>
          <p:cNvPicPr>
            <a:picLocks noChangeAspect="1"/>
          </p:cNvPicPr>
          <p:nvPr/>
        </p:nvPicPr>
        <p:blipFill>
          <a:blip r:embed="rId2"/>
          <a:srcRect l="3376" t="18229" r="7213" b="12016"/>
          <a:stretch>
            <a:fillRect/>
          </a:stretch>
        </p:blipFill>
        <p:spPr>
          <a:xfrm>
            <a:off x="381000" y="2196465"/>
            <a:ext cx="4311650" cy="2659380"/>
          </a:xfrm>
          <a:prstGeom prst="rect">
            <a:avLst/>
          </a:prstGeom>
        </p:spPr>
      </p:pic>
      <p:pic>
        <p:nvPicPr>
          <p:cNvPr id="5" name="图片 4" descr="aa456c7e87fa840baece86faa1c0f54"/>
          <p:cNvPicPr>
            <a:picLocks noChangeAspect="1"/>
          </p:cNvPicPr>
          <p:nvPr/>
        </p:nvPicPr>
        <p:blipFill>
          <a:blip r:embed="rId3"/>
          <a:srcRect t="7847"/>
          <a:stretch>
            <a:fillRect/>
          </a:stretch>
        </p:blipFill>
        <p:spPr>
          <a:xfrm>
            <a:off x="4737100" y="3514725"/>
            <a:ext cx="4207510" cy="2908300"/>
          </a:xfrm>
          <a:prstGeom prst="rect">
            <a:avLst/>
          </a:prstGeom>
        </p:spPr>
      </p:pic>
      <p:sp>
        <p:nvSpPr>
          <p:cNvPr id="8" name="Rectangle 2"/>
          <p:cNvSpPr txBox="1"/>
          <p:nvPr/>
        </p:nvSpPr>
        <p:spPr>
          <a:xfrm>
            <a:off x="533506" y="266127"/>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549275" y="1379855"/>
            <a:ext cx="8216900" cy="5020945"/>
          </a:xfrm>
          <a:solidFill>
            <a:schemeClr val="bg1">
              <a:lumMod val="95000"/>
            </a:schemeClr>
          </a:solidFill>
        </p:spPr>
        <p:txBody>
          <a:bodyPr vert="horz" wrap="square" anchor="t"/>
          <a:lstStyle/>
          <a:p>
            <a:pPr marL="0" indent="0" eaLnBrk="1" hangingPunct="1">
              <a:buClr>
                <a:srgbClr val="002060"/>
              </a:buClr>
              <a:buFont typeface="Wingdings" panose="05000000000000000000" pitchFamily="2" charset="2"/>
              <a:buNone/>
            </a:pPr>
            <a:r>
              <a:rPr lang="zh-CN" altLang="en-US" sz="1800" b="1" dirty="0">
                <a:solidFill>
                  <a:schemeClr val="tx1"/>
                </a:solidFill>
                <a:latin typeface="Times New Roman" panose="02020603050405020304" pitchFamily="18" charset="0"/>
                <a:ea typeface="Times New Roman" panose="02020603050405020304"/>
                <a:cs typeface="Times New Roman" panose="02020603050405020304" pitchFamily="18" charset="0"/>
              </a:rPr>
              <a:t>IV. Overall Planning for Technical Development</a:t>
            </a:r>
            <a:endParaRPr lang="zh-CN" altLang="en-US" sz="1800" b="1"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marL="0" indent="0" algn="just" eaLnBrk="1" hangingPunct="1">
              <a:buClr>
                <a:srgbClr val="002060"/>
              </a:buClr>
              <a:buFont typeface="Wingdings" panose="05000000000000000000" pitchFamily="2" charset="2"/>
              <a:buNone/>
            </a:pPr>
            <a:r>
              <a:rPr lang="en-US" altLang="zh-CN" sz="1600" dirty="0">
                <a:solidFill>
                  <a:schemeClr val="tx1"/>
                </a:solidFill>
                <a:latin typeface="Times New Roman" panose="02020603050405020304" pitchFamily="18" charset="0"/>
                <a:ea typeface="Times New Roman" panose="02020603050405020304"/>
                <a:cs typeface="Times New Roman" panose="02020603050405020304" pitchFamily="18" charset="0"/>
              </a:rPr>
              <a:t>1. Fully understand the current situation of industry development</a:t>
            </a:r>
            <a:endParaRPr lang="en-US" altLang="zh-CN" sz="1600"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marL="0" indent="0" algn="just" eaLnBrk="1" hangingPunct="1">
              <a:buClr>
                <a:srgbClr val="002060"/>
              </a:buClr>
              <a:buFont typeface="Wingdings" panose="05000000000000000000" pitchFamily="2" charset="2"/>
              <a:buNone/>
            </a:pPr>
            <a:r>
              <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rPr>
              <a:t>In recent years, the structural deceleration of China's economy has certain inevitability and complexity. During the five-year period of the 13th Five-Year Plan, the manufacturing industry will face the initial process of transformation, upgrading, innovation and development. In this process, there may be serious decline and huge challenges. Under the new normal of national economy, the vast majority of CNC machine tool manufacturing enterprises are bearing different degrees of downward pressure and severe market test. As steel, ships, automobiles, metallurgy, non-ferrous metals, papermaking, rubber, plastics, as well as printing and dyeing industries will face the transformation or rapid development, the requirements are increasingly improved, the product requirements gradually turn towards CNC, precision, intelligence, high efficiency, humanization and other directions. It is also inevitable for the Xianfeng company to stay out of the world. In recent years, there has been a noticeable gap in Xianfeng Company's autonomous innovation capability, resource utilization efficiency, industrial structure level, degree of informatization, and quality benefits. This presents a pressing and challenging task for the company's transformation, upgrading, and leapfrog development.</a:t>
            </a:r>
            <a:endPar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80340" y="320040"/>
            <a:ext cx="662940" cy="520700"/>
          </a:xfrm>
          <a:prstGeom prst="rect">
            <a:avLst/>
          </a:prstGeom>
          <a:noFill/>
          <a:ln w="9525">
            <a:noFill/>
          </a:ln>
        </p:spPr>
      </p:pic>
      <p:sp>
        <p:nvSpPr>
          <p:cNvPr id="6" name="Rectangle 2"/>
          <p:cNvSpPr txBox="1"/>
          <p:nvPr/>
        </p:nvSpPr>
        <p:spPr>
          <a:xfrm>
            <a:off x="608839" y="342325"/>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549275" y="1379855"/>
            <a:ext cx="8216900" cy="5020945"/>
          </a:xfrm>
          <a:solidFill>
            <a:schemeClr val="bg1">
              <a:lumMod val="95000"/>
            </a:schemeClr>
          </a:solidFill>
        </p:spPr>
        <p:txBody>
          <a:bodyPr vert="horz" wrap="square" anchor="t"/>
          <a:lstStyle/>
          <a:p>
            <a:pPr marL="0" indent="0" eaLnBrk="1" hangingPunct="1">
              <a:buClr>
                <a:srgbClr val="002060"/>
              </a:buClr>
              <a:buFont typeface="Wingdings" panose="05000000000000000000" pitchFamily="2" charset="2"/>
              <a:buNone/>
            </a:pPr>
            <a:r>
              <a:rPr lang="zh-CN" altLang="en-US" sz="1800" b="1" dirty="0">
                <a:solidFill>
                  <a:schemeClr val="tx1"/>
                </a:solidFill>
                <a:latin typeface="Times New Roman" panose="02020603050405020304" pitchFamily="18" charset="0"/>
                <a:ea typeface="Times New Roman" panose="02020603050405020304"/>
                <a:cs typeface="Times New Roman" panose="02020603050405020304" pitchFamily="18" charset="0"/>
              </a:rPr>
              <a:t>IV. Overall Planning for Technical Development</a:t>
            </a:r>
            <a:endParaRPr lang="zh-CN" altLang="en-US" sz="1800" b="1"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marL="0" indent="0" algn="just" eaLnBrk="1" hangingPunct="1">
              <a:buClr>
                <a:srgbClr val="002060"/>
              </a:buClr>
              <a:buFont typeface="Wingdings" panose="05000000000000000000" pitchFamily="2" charset="2"/>
              <a:buNone/>
            </a:pPr>
            <a:r>
              <a:rPr lang="en-US" altLang="zh-CN" sz="1600" dirty="0">
                <a:solidFill>
                  <a:schemeClr val="tx1"/>
                </a:solidFill>
                <a:latin typeface="Times New Roman" panose="02020603050405020304" pitchFamily="18" charset="0"/>
                <a:ea typeface="Times New Roman" panose="02020603050405020304"/>
                <a:cs typeface="Times New Roman" panose="02020603050405020304" pitchFamily="18" charset="0"/>
              </a:rPr>
              <a:t>2. Guiding Principles for Scientific Research and Innovation</a:t>
            </a:r>
            <a:endParaRPr lang="en-US" altLang="zh-CN" sz="1600"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marL="0" indent="0" algn="just" eaLnBrk="1" hangingPunct="1">
              <a:buClr>
                <a:srgbClr val="002060"/>
              </a:buClr>
              <a:buFont typeface="Wingdings" panose="05000000000000000000" pitchFamily="2" charset="2"/>
              <a:buNone/>
            </a:pPr>
            <a:r>
              <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rPr>
              <a:t>Aligned comprehensively with the "Made in China 2025" initiative, our guiding principles emphasize relying on technological progress to foster innovation and development, with a focus on enhancing quality and efficiency. We prioritize the deep integration of new technologies with existing products, advancing towards intelligent manufacturing as our primary direction. Our goal is to meet the demands of domestic industrialization and national major technical equipment by strengthening our scientific and technological foundation, enhancing the comprehensive development level of new products, improving the training system for scientific personnel, fostering a culture of innovation within Xianfeng, and realizing transformating Xianfeng branded products towards CNC, precision, intelligence, and efficiency. Our basic guiding principles are as follows:</a:t>
            </a:r>
            <a:endPar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marL="0" indent="0" algn="just" eaLnBrk="1" hangingPunct="1">
              <a:buClr>
                <a:srgbClr val="002060"/>
              </a:buClr>
              <a:buFont typeface="Wingdings" panose="05000000000000000000" pitchFamily="2" charset="2"/>
              <a:buNone/>
            </a:pPr>
            <a:r>
              <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rPr>
              <a:t>1) Innovation-driven.</a:t>
            </a:r>
            <a:endPar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marL="0" indent="0" algn="just" eaLnBrk="1" hangingPunct="1">
              <a:buClr>
                <a:srgbClr val="002060"/>
              </a:buClr>
              <a:buFont typeface="Wingdings" panose="05000000000000000000" pitchFamily="2" charset="2"/>
              <a:buNone/>
            </a:pPr>
            <a:r>
              <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rPr>
              <a:t>2) Quality first.</a:t>
            </a:r>
            <a:endPar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marL="0" indent="0" algn="just" eaLnBrk="1" hangingPunct="1">
              <a:buClr>
                <a:srgbClr val="002060"/>
              </a:buClr>
              <a:buFont typeface="Wingdings" panose="05000000000000000000" pitchFamily="2" charset="2"/>
              <a:buNone/>
            </a:pPr>
            <a:r>
              <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rPr>
              <a:t>3) Structure optimization.</a:t>
            </a:r>
            <a:endPar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marL="0" indent="0" algn="just" eaLnBrk="1" hangingPunct="1">
              <a:buClr>
                <a:srgbClr val="002060"/>
              </a:buClr>
              <a:buFont typeface="Wingdings" panose="05000000000000000000" pitchFamily="2" charset="2"/>
              <a:buNone/>
            </a:pPr>
            <a:r>
              <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rPr>
              <a:t>4) Talent-oriented.</a:t>
            </a:r>
            <a:endPar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marL="0" indent="0" eaLnBrk="1" hangingPunct="1">
              <a:buClr>
                <a:srgbClr val="002060"/>
              </a:buClr>
              <a:buFont typeface="Wingdings" panose="05000000000000000000" pitchFamily="2" charset="2"/>
              <a:buNone/>
            </a:pPr>
            <a:endParaRPr lang="zh-CN" altLang="en-US" sz="2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ahoma" panose="020B0604030504040204" pitchFamily="2" charset="0"/>
              </a:rPr>
            </a:fld>
            <a:endParaRPr lang="zh-CN" altLang="en-US" sz="110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66370" y="320040"/>
            <a:ext cx="662940" cy="520700"/>
          </a:xfrm>
          <a:prstGeom prst="rect">
            <a:avLst/>
          </a:prstGeom>
          <a:noFill/>
          <a:ln w="9525">
            <a:noFill/>
          </a:ln>
        </p:spPr>
      </p:pic>
      <p:sp>
        <p:nvSpPr>
          <p:cNvPr id="6" name="Rectangle 2"/>
          <p:cNvSpPr txBox="1"/>
          <p:nvPr/>
        </p:nvSpPr>
        <p:spPr>
          <a:xfrm>
            <a:off x="608839" y="342325"/>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3"/>
          <p:cNvSpPr txBox="1"/>
          <p:nvPr/>
        </p:nvSpPr>
        <p:spPr>
          <a:xfrm>
            <a:off x="227965" y="1042670"/>
            <a:ext cx="8540115" cy="5593715"/>
          </a:xfrm>
          <a:prstGeom prst="rect">
            <a:avLst/>
          </a:prstGeom>
          <a:noFill/>
          <a:ln w="9525">
            <a:noFill/>
          </a:ln>
        </p:spPr>
        <p:txBody>
          <a:bodyPr/>
          <a:lstStyle/>
          <a:p>
            <a:pPr marL="342900" indent="-342900" algn="just" eaLnBrk="1" hangingPunct="1">
              <a:lnSpc>
                <a:spcPct val="80000"/>
              </a:lnSpc>
              <a:spcBef>
                <a:spcPct val="20000"/>
              </a:spcBef>
              <a:buClr>
                <a:schemeClr val="tx2"/>
              </a:buClr>
              <a:buSzPct val="50000"/>
            </a:pPr>
            <a:endParaRPr lang="en-US" altLang="zh-CN" sz="2000">
              <a:latin typeface="Franklin Gothic Book" panose="020B0503020102020204"/>
              <a:sym typeface="+mn-ea"/>
            </a:endParaRPr>
          </a:p>
          <a:p>
            <a:pPr marL="342900" indent="-342900" algn="just" eaLnBrk="1" hangingPunct="1">
              <a:lnSpc>
                <a:spcPct val="80000"/>
              </a:lnSpc>
              <a:spcBef>
                <a:spcPts val="600"/>
              </a:spcBef>
              <a:spcAft>
                <a:spcPts val="600"/>
              </a:spcAft>
              <a:buClr>
                <a:schemeClr val="tx2"/>
              </a:buClr>
              <a:buSzPct val="50000"/>
            </a:pPr>
            <a:endParaRPr lang="zh-CN" altLang="en-US" sz="2400">
              <a:latin typeface="宋体" panose="02010600030101010101" pitchFamily="2" charset="-122"/>
              <a:cs typeface="宋体" panose="02010600030101010101" pitchFamily="2" charset="-122"/>
            </a:endParaRPr>
          </a:p>
          <a:p>
            <a:pPr marL="198120" algn="just" eaLnBrk="1" hangingPunct="1">
              <a:lnSpc>
                <a:spcPct val="150000"/>
              </a:lnSpc>
              <a:spcBef>
                <a:spcPct val="0"/>
              </a:spcBef>
              <a:buClr>
                <a:schemeClr val="tx2"/>
              </a:buClr>
              <a:buSzPct val="50000"/>
            </a:pPr>
            <a:r>
              <a:rPr lang="zh-CN" altLang="en-US" sz="2400">
                <a:latin typeface="宋体" panose="02010600030101010101" pitchFamily="2" charset="-122"/>
                <a:cs typeface="宋体" panose="02010600030101010101" pitchFamily="2" charset="-122"/>
              </a:rPr>
              <a:t>                     </a:t>
            </a:r>
            <a:endParaRPr lang="zh-CN" altLang="en-US" sz="2400" b="1">
              <a:latin typeface="宋体" panose="02010600030101010101" pitchFamily="2" charset="-122"/>
            </a:endParaRPr>
          </a:p>
          <a:p>
            <a:pPr marL="342900" indent="-342900" algn="just" eaLnBrk="1" hangingPunct="1">
              <a:lnSpc>
                <a:spcPct val="80000"/>
              </a:lnSpc>
              <a:spcBef>
                <a:spcPct val="20000"/>
              </a:spcBef>
              <a:buClr>
                <a:schemeClr val="tx2"/>
              </a:buClr>
              <a:buSzPct val="50000"/>
            </a:pPr>
            <a:endParaRPr lang="zh-CN" altLang="en-US" sz="2400" b="1">
              <a:latin typeface="宋体" panose="02010600030101010101" pitchFamily="2" charset="-122"/>
            </a:endParaRPr>
          </a:p>
        </p:txBody>
      </p:sp>
      <p:sp>
        <p:nvSpPr>
          <p:cNvPr id="14339" name="灯片编号占位符 5"/>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ahoma" panose="020B0604030504040204" pitchFamily="2" charset="0"/>
              </a:rPr>
            </a:fld>
            <a:endParaRPr lang="zh-CN" altLang="en-US" sz="1100">
              <a:solidFill>
                <a:srgbClr val="636363"/>
              </a:solidFill>
              <a:latin typeface="Tahoma" panose="020B0604030504040204" pitchFamily="2" charset="0"/>
            </a:endParaRPr>
          </a:p>
        </p:txBody>
      </p:sp>
      <p:pic>
        <p:nvPicPr>
          <p:cNvPr id="3" name="图片 -2147482624" descr="险峰标志-1"/>
          <p:cNvPicPr>
            <a:picLocks noChangeAspect="1"/>
          </p:cNvPicPr>
          <p:nvPr/>
        </p:nvPicPr>
        <p:blipFill>
          <a:blip r:embed="rId1"/>
          <a:srcRect l="7938" r="23813" b="30956"/>
          <a:stretch>
            <a:fillRect/>
          </a:stretch>
        </p:blipFill>
        <p:spPr>
          <a:xfrm>
            <a:off x="123825" y="155575"/>
            <a:ext cx="650875" cy="511175"/>
          </a:xfrm>
          <a:prstGeom prst="rect">
            <a:avLst/>
          </a:prstGeom>
          <a:noFill/>
          <a:ln w="9525">
            <a:noFill/>
          </a:ln>
        </p:spPr>
      </p:pic>
      <p:pic>
        <p:nvPicPr>
          <p:cNvPr id="2" name="图片 1"/>
          <p:cNvPicPr>
            <a:picLocks noChangeAspect="1"/>
          </p:cNvPicPr>
          <p:nvPr/>
        </p:nvPicPr>
        <p:blipFill>
          <a:blip r:embed="rId2"/>
          <a:stretch>
            <a:fillRect/>
          </a:stretch>
        </p:blipFill>
        <p:spPr>
          <a:xfrm>
            <a:off x="321310" y="1417320"/>
            <a:ext cx="2510155" cy="2193290"/>
          </a:xfrm>
          <a:prstGeom prst="rect">
            <a:avLst/>
          </a:prstGeom>
        </p:spPr>
      </p:pic>
      <p:pic>
        <p:nvPicPr>
          <p:cNvPr id="4" name="图片 3"/>
          <p:cNvPicPr>
            <a:picLocks noChangeAspect="1"/>
          </p:cNvPicPr>
          <p:nvPr/>
        </p:nvPicPr>
        <p:blipFill>
          <a:blip r:embed="rId3"/>
          <a:stretch>
            <a:fillRect/>
          </a:stretch>
        </p:blipFill>
        <p:spPr>
          <a:xfrm>
            <a:off x="3326130" y="1424940"/>
            <a:ext cx="2343785" cy="2185670"/>
          </a:xfrm>
          <a:prstGeom prst="rect">
            <a:avLst/>
          </a:prstGeom>
        </p:spPr>
      </p:pic>
      <p:pic>
        <p:nvPicPr>
          <p:cNvPr id="6" name="图片 5"/>
          <p:cNvPicPr>
            <a:picLocks noChangeAspect="1"/>
          </p:cNvPicPr>
          <p:nvPr/>
        </p:nvPicPr>
        <p:blipFill>
          <a:blip r:embed="rId4"/>
          <a:stretch>
            <a:fillRect/>
          </a:stretch>
        </p:blipFill>
        <p:spPr>
          <a:xfrm>
            <a:off x="321310" y="4110355"/>
            <a:ext cx="2524760" cy="2016125"/>
          </a:xfrm>
          <a:prstGeom prst="rect">
            <a:avLst/>
          </a:prstGeom>
        </p:spPr>
      </p:pic>
      <p:pic>
        <p:nvPicPr>
          <p:cNvPr id="11" name="图片 10"/>
          <p:cNvPicPr>
            <a:picLocks noChangeAspect="1"/>
          </p:cNvPicPr>
          <p:nvPr/>
        </p:nvPicPr>
        <p:blipFill>
          <a:blip r:embed="rId5"/>
          <a:srcRect l="7407" t="5718"/>
          <a:stretch>
            <a:fillRect/>
          </a:stretch>
        </p:blipFill>
        <p:spPr>
          <a:xfrm>
            <a:off x="6354445" y="3893185"/>
            <a:ext cx="2088515" cy="2656205"/>
          </a:xfrm>
          <a:prstGeom prst="rect">
            <a:avLst/>
          </a:prstGeom>
        </p:spPr>
      </p:pic>
      <p:pic>
        <p:nvPicPr>
          <p:cNvPr id="12" name="图片 11"/>
          <p:cNvPicPr>
            <a:picLocks noChangeAspect="1"/>
          </p:cNvPicPr>
          <p:nvPr/>
        </p:nvPicPr>
        <p:blipFill>
          <a:blip r:embed="rId6"/>
          <a:srcRect l="5822" t="9651" r="3398" b="5430"/>
          <a:stretch>
            <a:fillRect/>
          </a:stretch>
        </p:blipFill>
        <p:spPr>
          <a:xfrm>
            <a:off x="3089275" y="4182745"/>
            <a:ext cx="3041015" cy="1943735"/>
          </a:xfrm>
          <a:prstGeom prst="rect">
            <a:avLst/>
          </a:prstGeom>
        </p:spPr>
      </p:pic>
      <p:pic>
        <p:nvPicPr>
          <p:cNvPr id="13" name="图片 12"/>
          <p:cNvPicPr>
            <a:picLocks noChangeAspect="1"/>
          </p:cNvPicPr>
          <p:nvPr/>
        </p:nvPicPr>
        <p:blipFill>
          <a:blip r:embed="rId7"/>
          <a:srcRect l="8100" t="9041" r="5367" b="6602"/>
          <a:stretch>
            <a:fillRect/>
          </a:stretch>
        </p:blipFill>
        <p:spPr>
          <a:xfrm>
            <a:off x="6249670" y="1417320"/>
            <a:ext cx="2193925" cy="2192655"/>
          </a:xfrm>
          <a:prstGeom prst="rect">
            <a:avLst/>
          </a:prstGeom>
        </p:spPr>
      </p:pic>
      <p:sp>
        <p:nvSpPr>
          <p:cNvPr id="14" name="Rectangle 2"/>
          <p:cNvSpPr txBox="1"/>
          <p:nvPr/>
        </p:nvSpPr>
        <p:spPr>
          <a:xfrm>
            <a:off x="685037" y="155575"/>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Xianfeng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549275" y="1379855"/>
            <a:ext cx="8216900" cy="5020945"/>
          </a:xfrm>
          <a:solidFill>
            <a:schemeClr val="bg1">
              <a:lumMod val="95000"/>
            </a:schemeClr>
          </a:solidFill>
        </p:spPr>
        <p:txBody>
          <a:bodyPr vert="horz" wrap="square" anchor="t"/>
          <a:lstStyle/>
          <a:p>
            <a:pPr marL="0" indent="0" eaLnBrk="1" hangingPunct="1">
              <a:buClr>
                <a:srgbClr val="002060"/>
              </a:buClr>
              <a:buFont typeface="Wingdings" panose="05000000000000000000" pitchFamily="2" charset="2"/>
              <a:buNone/>
            </a:pPr>
            <a:r>
              <a:rPr lang="zh-CN" altLang="en-US" sz="1800" b="1" dirty="0">
                <a:solidFill>
                  <a:schemeClr val="tx1"/>
                </a:solidFill>
                <a:latin typeface="Times New Roman" panose="02020603050405020304" pitchFamily="18" charset="0"/>
                <a:ea typeface="Times New Roman" panose="02020603050405020304"/>
                <a:cs typeface="Times New Roman" panose="02020603050405020304" pitchFamily="18" charset="0"/>
              </a:rPr>
              <a:t>IV. Overall Planning for Technical Development</a:t>
            </a:r>
            <a:endParaRPr lang="zh-CN" altLang="en-US" sz="1800" b="1"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marL="0" indent="0" algn="just" eaLnBrk="1" hangingPunct="1">
              <a:buClr>
                <a:srgbClr val="002060"/>
              </a:buClr>
              <a:buFont typeface="Wingdings" panose="05000000000000000000" pitchFamily="2" charset="2"/>
              <a:buNone/>
            </a:pPr>
            <a:r>
              <a:rPr lang="en-US" sz="1600" dirty="0">
                <a:solidFill>
                  <a:schemeClr val="tx1"/>
                </a:solidFill>
                <a:latin typeface="Times New Roman" panose="02020603050405020304" pitchFamily="18" charset="0"/>
                <a:ea typeface="Times New Roman" panose="02020603050405020304"/>
                <a:cs typeface="Times New Roman" panose="02020603050405020304" pitchFamily="18" charset="0"/>
              </a:rPr>
              <a:t>3. Overall objective of product technology development</a:t>
            </a:r>
            <a:endParaRPr lang="en-US" sz="1600"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marL="0" indent="0" algn="just" eaLnBrk="1" hangingPunct="1">
              <a:buClr>
                <a:srgbClr val="002060"/>
              </a:buClr>
              <a:buFont typeface="Wingdings" panose="05000000000000000000" pitchFamily="2" charset="2"/>
              <a:buNone/>
            </a:pPr>
            <a:r>
              <a:rPr sz="1600" dirty="0">
                <a:solidFill>
                  <a:schemeClr val="tx1"/>
                </a:solidFill>
                <a:latin typeface="Times New Roman" panose="02020603050405020304" pitchFamily="18" charset="0"/>
                <a:ea typeface="Times New Roman" panose="02020603050405020304"/>
                <a:cs typeface="Times New Roman" panose="02020603050405020304" pitchFamily="18" charset="0"/>
              </a:rPr>
              <a:t>During the 13th Five-Year Plan period, after five years of continuous efforts, Xianfeng has responded to market demand by forming a complete product specification series. The overall technological level has entered the forefront internationally, with some products achieving original innovative breakthroughs, effectively meeting the needs of national key areas and national defense construction. This is specifically reflected in:</a:t>
            </a:r>
            <a:endParaRPr sz="1600"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marL="0" indent="0" algn="just" eaLnBrk="1" hangingPunct="1">
              <a:buClr>
                <a:srgbClr val="002060"/>
              </a:buClr>
              <a:buFont typeface="Wingdings" panose="05000000000000000000" pitchFamily="2" charset="2"/>
              <a:buNone/>
            </a:pPr>
            <a:r>
              <a:rPr lang="en-US" altLang="zh-CN" sz="1600" dirty="0">
                <a:latin typeface="Times New Roman" panose="02020603050405020304" pitchFamily="18" charset="0"/>
                <a:ea typeface="Times New Roman" panose="02020603050405020304"/>
                <a:cs typeface="Times New Roman" panose="02020603050405020304" pitchFamily="18" charset="0"/>
                <a:sym typeface="+mn-ea"/>
              </a:rPr>
              <a:t>1) Roll grinder products reflect the differentiated development demand of the industry</a:t>
            </a:r>
            <a:endParaRPr lang="en-US" altLang="zh-CN" sz="1600" dirty="0">
              <a:latin typeface="Times New Roman" panose="02020603050405020304" pitchFamily="18" charset="0"/>
              <a:ea typeface="Times New Roman" panose="02020603050405020304"/>
              <a:cs typeface="Times New Roman" panose="02020603050405020304" pitchFamily="18" charset="0"/>
              <a:sym typeface="+mn-ea"/>
            </a:endParaRPr>
          </a:p>
          <a:p>
            <a:pPr marL="0" indent="0" algn="just" eaLnBrk="1" hangingPunct="1">
              <a:buClr>
                <a:srgbClr val="002060"/>
              </a:buClr>
              <a:buFont typeface="Wingdings" panose="05000000000000000000" pitchFamily="2" charset="2"/>
              <a:buNone/>
            </a:pPr>
            <a:r>
              <a:rPr lang="zh-CN" altLang="en-US" sz="1600" dirty="0">
                <a:latin typeface="Times New Roman" panose="02020603050405020304" pitchFamily="18" charset="0"/>
                <a:ea typeface="Times New Roman" panose="02020603050405020304"/>
                <a:cs typeface="Times New Roman" panose="02020603050405020304" pitchFamily="18" charset="0"/>
                <a:sym typeface="+mn-ea"/>
              </a:rPr>
              <a:t>Firstly, to meet the efficient, stable, green, and multifunctional composite heavy-duty CNC roll grinder needs of the hot rolled steel industry. Emphasis is placed on addressing the requirements of batch production in line with the construction of a fully integrated line. The typical characteristics of such grinding machine equipment include:</a:t>
            </a:r>
            <a:endParaRPr lang="zh-CN" altLang="en-US" sz="1600" dirty="0">
              <a:latin typeface="Times New Roman" panose="02020603050405020304" pitchFamily="18" charset="0"/>
              <a:ea typeface="Times New Roman" panose="02020603050405020304"/>
              <a:cs typeface="Times New Roman" panose="02020603050405020304" pitchFamily="18" charset="0"/>
              <a:sym typeface="+mn-ea"/>
            </a:endParaRPr>
          </a:p>
          <a:p>
            <a:pPr algn="just" eaLnBrk="1" hangingPunct="1">
              <a:buClr>
                <a:srgbClr val="002060"/>
              </a:buClr>
              <a:buFont typeface="Wingdings" panose="05000000000000000000"/>
              <a:buChar char="u"/>
            </a:pPr>
            <a:r>
              <a:rPr lang="zh-CN" altLang="en-US" sz="1600" dirty="0">
                <a:latin typeface="Times New Roman" panose="02020603050405020304" pitchFamily="18" charset="0"/>
                <a:ea typeface="Times New Roman" panose="02020603050405020304"/>
                <a:cs typeface="Times New Roman" panose="02020603050405020304" pitchFamily="18" charset="0"/>
                <a:sym typeface="+mn-ea"/>
              </a:rPr>
              <a:t>High speed: Increasing the grinding wheel linear speed from 45m/s to over 80 m/s, the carriage moving speed from 4 m/min to 10m/min, and the headstock speed reaching generally 100RPM, while maintaining stable operation at high speeds.</a:t>
            </a:r>
            <a:endParaRPr lang="zh-CN" altLang="en-US" sz="1600" dirty="0">
              <a:latin typeface="Times New Roman" panose="02020603050405020304" pitchFamily="18" charset="0"/>
              <a:ea typeface="Times New Roman" panose="02020603050405020304"/>
              <a:cs typeface="Times New Roman" panose="02020603050405020304" pitchFamily="18" charset="0"/>
              <a:sym typeface="+mn-ea"/>
            </a:endParaRPr>
          </a:p>
          <a:p>
            <a:pPr algn="just" eaLnBrk="1" hangingPunct="1">
              <a:buClr>
                <a:srgbClr val="002060"/>
              </a:buClr>
              <a:buFont typeface="Wingdings" panose="05000000000000000000"/>
              <a:buChar char="u"/>
            </a:pPr>
            <a:endParaRPr lang="zh-CN" altLang="en-US" sz="2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0" indent="0" eaLnBrk="1" hangingPunct="1">
              <a:buClr>
                <a:srgbClr val="002060"/>
              </a:buClr>
              <a:buFont typeface="Wingdings" panose="05000000000000000000" pitchFamily="2" charset="2"/>
              <a:buNone/>
            </a:pPr>
            <a:endParaRPr lang="zh-CN" altLang="en-US" sz="2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0" indent="0" eaLnBrk="1" hangingPunct="1">
              <a:buClr>
                <a:srgbClr val="002060"/>
              </a:buClr>
              <a:buFont typeface="Wingdings" panose="05000000000000000000" pitchFamily="2" charset="2"/>
              <a:buNone/>
            </a:pPr>
            <a:endParaRPr lang="zh-CN" altLang="en-US" sz="2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37795" y="320040"/>
            <a:ext cx="662940" cy="520700"/>
          </a:xfrm>
          <a:prstGeom prst="rect">
            <a:avLst/>
          </a:prstGeom>
          <a:noFill/>
          <a:ln w="9525">
            <a:noFill/>
          </a:ln>
        </p:spPr>
      </p:pic>
      <p:sp>
        <p:nvSpPr>
          <p:cNvPr id="6" name="Rectangle 2"/>
          <p:cNvSpPr txBox="1"/>
          <p:nvPr/>
        </p:nvSpPr>
        <p:spPr>
          <a:xfrm>
            <a:off x="608839" y="342325"/>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549275" y="1379855"/>
            <a:ext cx="8216900" cy="5020945"/>
          </a:xfrm>
          <a:solidFill>
            <a:schemeClr val="bg1">
              <a:lumMod val="95000"/>
            </a:schemeClr>
          </a:solidFill>
        </p:spPr>
        <p:txBody>
          <a:bodyPr vert="horz" wrap="square" anchor="t"/>
          <a:lstStyle/>
          <a:p>
            <a:pPr marL="0" indent="0" eaLnBrk="1" hangingPunct="1">
              <a:buClr>
                <a:srgbClr val="002060"/>
              </a:buClr>
              <a:buFont typeface="Wingdings" panose="05000000000000000000" pitchFamily="2" charset="2"/>
              <a:buNone/>
            </a:pPr>
            <a:r>
              <a:rPr lang="zh-CN" altLang="en-US" sz="1800" b="1" dirty="0">
                <a:solidFill>
                  <a:schemeClr val="tx1"/>
                </a:solidFill>
                <a:latin typeface="Times New Roman" panose="02020603050405020304" pitchFamily="18" charset="0"/>
                <a:ea typeface="Times New Roman" panose="02020603050405020304"/>
                <a:cs typeface="Times New Roman" panose="02020603050405020304" pitchFamily="18" charset="0"/>
              </a:rPr>
              <a:t>IV. Overall Planning for Technical Development</a:t>
            </a:r>
            <a:endParaRPr lang="zh-CN" altLang="en-US" sz="1800" b="1"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algn="just" eaLnBrk="1" hangingPunct="1">
              <a:buClr>
                <a:srgbClr val="002060"/>
              </a:buClr>
              <a:buFont typeface="Wingdings" panose="05000000000000000000"/>
              <a:buChar char="u"/>
            </a:pPr>
            <a:r>
              <a:rPr lang="zh-CN" altLang="en-US" sz="1600" dirty="0">
                <a:latin typeface="Times New Roman" panose="02020603050405020304" pitchFamily="18" charset="0"/>
                <a:ea typeface="Times New Roman" panose="02020603050405020304"/>
                <a:cs typeface="Times New Roman" panose="02020603050405020304" pitchFamily="18" charset="0"/>
                <a:sym typeface="+mn-ea"/>
              </a:rPr>
              <a:t>High efficiency: With strong grinding characteristics, there are clear indicators for hourly grinding removal, grinding time, etc., which pose significant challenges to key components such as the grinding wheel spindle and grinding stock in terms of load capacity and seismic resistance.</a:t>
            </a:r>
            <a:endParaRPr lang="zh-CN" altLang="en-US" sz="1600" dirty="0">
              <a:latin typeface="Times New Roman" panose="02020603050405020304" pitchFamily="18" charset="0"/>
              <a:ea typeface="Times New Roman" panose="02020603050405020304"/>
              <a:cs typeface="Times New Roman" panose="02020603050405020304" pitchFamily="18" charset="0"/>
              <a:sym typeface="+mn-ea"/>
            </a:endParaRPr>
          </a:p>
          <a:p>
            <a:pPr algn="just" eaLnBrk="1" hangingPunct="1">
              <a:buClr>
                <a:srgbClr val="002060"/>
              </a:buClr>
              <a:buFont typeface="Wingdings" panose="05000000000000000000"/>
              <a:buChar char="u"/>
            </a:pPr>
            <a:r>
              <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rPr>
              <a:t>Auxiliary composite functions: In combination with the characteristics of hot rolling industry, a series of auxiliary function designs such as reducing tooling disassembly for box or seat box grinding, convenient workpiece hoisting, online measurement, remote diagnosis, etc., greatly reduce manual labor intensity and improve work efficiency. These auxiliary functions have features of stability, efficiency, speed, and simplicity.</a:t>
            </a:r>
            <a:endPar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algn="just" eaLnBrk="1" hangingPunct="1">
              <a:buClr>
                <a:srgbClr val="002060"/>
              </a:buClr>
              <a:buFont typeface="Wingdings" panose="05000000000000000000"/>
              <a:buChar char="u"/>
            </a:pPr>
            <a:r>
              <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rPr>
              <a:t>Intelligentization: due to the lack of highly skilled personnel, the development of equipment is more inclined to realize concise operation through the application of complex, stable and intelligent control technology, namely the so-called one-key operation.</a:t>
            </a:r>
            <a:endPar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algn="just" eaLnBrk="1" hangingPunct="1">
              <a:buClr>
                <a:srgbClr val="002060"/>
              </a:buClr>
              <a:buFont typeface="Wingdings" panose="05000000000000000000"/>
              <a:buChar char="u"/>
            </a:pPr>
            <a:r>
              <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rPr>
              <a:t>Stable operation: The long-term stable operation is based on the continuous improvement of the equipment from structural design to detail manufacturing. For example, the structural design with "over-positioning" and gapless is adopted, so as to realize long-term stable operation through multiple positioning and obtain high-precision and high-sensitivity transmission control, which is based on the accurate control of details.</a:t>
            </a:r>
            <a:endPar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algn="just" eaLnBrk="1" hangingPunct="1">
              <a:buClr>
                <a:srgbClr val="002060"/>
              </a:buClr>
              <a:buFont typeface="Wingdings" panose="05000000000000000000"/>
              <a:buChar char="u"/>
            </a:pPr>
            <a:endParaRPr lang="zh-CN" altLang="en-US" sz="2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0" indent="0" eaLnBrk="1" hangingPunct="1">
              <a:buClr>
                <a:srgbClr val="002060"/>
              </a:buClr>
              <a:buFont typeface="Wingdings" panose="05000000000000000000" pitchFamily="2" charset="2"/>
              <a:buNone/>
            </a:pPr>
            <a:endParaRPr lang="zh-CN" altLang="en-US" sz="2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0" indent="0" eaLnBrk="1" hangingPunct="1">
              <a:buClr>
                <a:srgbClr val="002060"/>
              </a:buClr>
              <a:buFont typeface="Wingdings" panose="05000000000000000000" pitchFamily="2" charset="2"/>
              <a:buNone/>
            </a:pPr>
            <a:endParaRPr lang="zh-CN" altLang="en-US" sz="2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09220" y="320040"/>
            <a:ext cx="662940" cy="520700"/>
          </a:xfrm>
          <a:prstGeom prst="rect">
            <a:avLst/>
          </a:prstGeom>
          <a:noFill/>
          <a:ln w="9525">
            <a:noFill/>
          </a:ln>
        </p:spPr>
      </p:pic>
      <p:sp>
        <p:nvSpPr>
          <p:cNvPr id="6" name="Rectangle 2"/>
          <p:cNvSpPr txBox="1"/>
          <p:nvPr/>
        </p:nvSpPr>
        <p:spPr>
          <a:xfrm>
            <a:off x="608839" y="342325"/>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549275" y="1379855"/>
            <a:ext cx="8216900" cy="5020945"/>
          </a:xfrm>
          <a:solidFill>
            <a:schemeClr val="bg1">
              <a:lumMod val="95000"/>
            </a:schemeClr>
          </a:solidFill>
        </p:spPr>
        <p:txBody>
          <a:bodyPr vert="horz" wrap="square" anchor="t"/>
          <a:lstStyle/>
          <a:p>
            <a:pPr marL="0" indent="0" eaLnBrk="1" hangingPunct="1">
              <a:buClr>
                <a:srgbClr val="002060"/>
              </a:buClr>
              <a:buFont typeface="Wingdings" panose="05000000000000000000" pitchFamily="2" charset="2"/>
              <a:buNone/>
            </a:pPr>
            <a:r>
              <a:rPr lang="zh-CN" altLang="en-US" sz="1800" b="1" dirty="0">
                <a:solidFill>
                  <a:schemeClr val="tx1"/>
                </a:solidFill>
                <a:latin typeface="Times New Roman" panose="02020603050405020304" pitchFamily="18" charset="0"/>
                <a:ea typeface="Times New Roman" panose="02020603050405020304"/>
                <a:cs typeface="Times New Roman" panose="02020603050405020304" pitchFamily="18" charset="0"/>
              </a:rPr>
              <a:t>IV. Overall Planning for Technical Development</a:t>
            </a:r>
            <a:endParaRPr lang="zh-CN" altLang="en-US" sz="1800" b="1"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algn="just" eaLnBrk="1" hangingPunct="1">
              <a:buClr>
                <a:srgbClr val="002060"/>
              </a:buClr>
              <a:buFont typeface="Wingdings" panose="05000000000000000000"/>
              <a:buChar char="u"/>
            </a:pPr>
            <a:r>
              <a:rPr lang="zh-CN" altLang="en-US" sz="1600" dirty="0">
                <a:latin typeface="Times New Roman" panose="02020603050405020304" pitchFamily="18" charset="0"/>
                <a:ea typeface="Times New Roman" panose="02020603050405020304"/>
                <a:cs typeface="Times New Roman" panose="02020603050405020304" pitchFamily="18" charset="0"/>
                <a:sym typeface="+mn-ea"/>
              </a:rPr>
              <a:t>Precision: At present, the performance requirements of hot rolling industry for grinding machine are not only reflected in high speed and high efficiency, but also higher requirements for precision grinding. It mainly refers to precise measurement, repeated positioning with small error, closed-loop control of CNC axes and highly coincident complex curve. Therefore, it is necessary to select the structural design of "over-positioning" and gapless.</a:t>
            </a:r>
            <a:endParaRPr lang="zh-CN" altLang="en-US" sz="1600" dirty="0">
              <a:latin typeface="Times New Roman" panose="02020603050405020304" pitchFamily="18" charset="0"/>
              <a:ea typeface="Times New Roman" panose="02020603050405020304"/>
              <a:cs typeface="Times New Roman" panose="02020603050405020304" pitchFamily="18" charset="0"/>
              <a:sym typeface="+mn-ea"/>
            </a:endParaRPr>
          </a:p>
          <a:p>
            <a:pPr algn="just" eaLnBrk="1" hangingPunct="1">
              <a:buClr>
                <a:srgbClr val="002060"/>
              </a:buClr>
              <a:buFont typeface="Wingdings" panose="05000000000000000000"/>
              <a:buChar char="u"/>
            </a:pPr>
            <a:r>
              <a:rPr lang="zh-CN" altLang="en-US" sz="1600" dirty="0">
                <a:latin typeface="Times New Roman" panose="02020603050405020304" pitchFamily="18" charset="0"/>
                <a:ea typeface="Times New Roman" panose="02020603050405020304"/>
                <a:cs typeface="Times New Roman" panose="02020603050405020304" pitchFamily="18" charset="0"/>
                <a:sym typeface="+mn-ea"/>
              </a:rPr>
              <a:t>Green: It is mainly reflected in the effective recycling and reduction of daily consumables such as equipment lubricating oil, grinding fluid, Babbitt alloy, etc., to realize the concept of creating value for customers.</a:t>
            </a:r>
            <a:endParaRPr lang="zh-CN" altLang="en-US" sz="1600" dirty="0">
              <a:latin typeface="Times New Roman" panose="02020603050405020304" pitchFamily="18" charset="0"/>
              <a:ea typeface="Times New Roman" panose="02020603050405020304"/>
              <a:cs typeface="Times New Roman" panose="02020603050405020304" pitchFamily="18" charset="0"/>
              <a:sym typeface="+mn-ea"/>
            </a:endParaRPr>
          </a:p>
          <a:p>
            <a:pPr algn="just" eaLnBrk="1" hangingPunct="1">
              <a:buClr>
                <a:srgbClr val="002060"/>
              </a:buClr>
              <a:buFont typeface="Wingdings" panose="05000000000000000000"/>
              <a:buChar char="u"/>
            </a:pPr>
            <a:r>
              <a:rPr lang="zh-CN" altLang="en-US" sz="1600" dirty="0">
                <a:latin typeface="Times New Roman" panose="02020603050405020304" pitchFamily="18" charset="0"/>
                <a:ea typeface="Times New Roman" panose="02020603050405020304"/>
                <a:cs typeface="Times New Roman" panose="02020603050405020304" pitchFamily="18" charset="0"/>
                <a:sym typeface="+mn-ea"/>
              </a:rPr>
              <a:t>Service: On the one hand, strengthen user-guided training operations and regular maintenance through remote diagnostic technology, on the other hand, also establish regional service networks in key areas and for key customers to improve the timeliness and effectiveness of services.</a:t>
            </a:r>
            <a:endParaRPr lang="zh-CN" altLang="en-US" sz="1600" dirty="0">
              <a:latin typeface="Times New Roman" panose="02020603050405020304" pitchFamily="18" charset="0"/>
              <a:ea typeface="Times New Roman" panose="02020603050405020304"/>
              <a:cs typeface="Times New Roman" panose="02020603050405020304" pitchFamily="18" charset="0"/>
              <a:sym typeface="+mn-ea"/>
            </a:endParaRPr>
          </a:p>
          <a:p>
            <a:pPr algn="just" eaLnBrk="1" hangingPunct="1">
              <a:buClr>
                <a:srgbClr val="002060"/>
              </a:buClr>
              <a:buFont typeface="Wingdings" panose="05000000000000000000"/>
              <a:buChar char="u"/>
            </a:pPr>
            <a:r>
              <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rPr>
              <a:t>Secondly, focusing on the special, medium-sized roll grinders required for high precision and high macro-surface grinding quality in the cold rolling and foil rolling plate industries, typical features are demonstrated by the "three-no" grinding surface.</a:t>
            </a:r>
            <a:endPar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algn="just" eaLnBrk="1" hangingPunct="1">
              <a:buClr>
                <a:srgbClr val="002060"/>
              </a:buClr>
              <a:buFont typeface="Wingdings" panose="05000000000000000000"/>
              <a:buChar char="u"/>
            </a:pPr>
            <a:r>
              <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rPr>
              <a:t>Thirdly, meeting the needs of industries such as papermaking and external processing for multifunctional composite roll grinders, with typical features including combined applications of functions such as turning, milling, polishing, and seat box grinding.</a:t>
            </a:r>
            <a:endPar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marL="0" indent="0" eaLnBrk="1" hangingPunct="1">
              <a:buClr>
                <a:srgbClr val="002060"/>
              </a:buClr>
              <a:buFont typeface="Wingdings" panose="05000000000000000000" pitchFamily="2" charset="2"/>
              <a:buNone/>
            </a:pPr>
            <a:endParaRPr lang="zh-CN" altLang="en-US" sz="2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38430" y="320040"/>
            <a:ext cx="662940" cy="520700"/>
          </a:xfrm>
          <a:prstGeom prst="rect">
            <a:avLst/>
          </a:prstGeom>
          <a:noFill/>
          <a:ln w="9525">
            <a:noFill/>
          </a:ln>
        </p:spPr>
      </p:pic>
      <p:sp>
        <p:nvSpPr>
          <p:cNvPr id="6" name="Rectangle 2"/>
          <p:cNvSpPr txBox="1"/>
          <p:nvPr/>
        </p:nvSpPr>
        <p:spPr>
          <a:xfrm>
            <a:off x="608839" y="342325"/>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549275" y="1379855"/>
            <a:ext cx="8216900" cy="5020945"/>
          </a:xfrm>
          <a:solidFill>
            <a:schemeClr val="bg1">
              <a:lumMod val="95000"/>
            </a:schemeClr>
          </a:solidFill>
        </p:spPr>
        <p:txBody>
          <a:bodyPr vert="horz" wrap="square" anchor="t"/>
          <a:lstStyle/>
          <a:p>
            <a:pPr marL="0" indent="0" eaLnBrk="1" hangingPunct="1">
              <a:buClr>
                <a:srgbClr val="002060"/>
              </a:buClr>
              <a:buFont typeface="Wingdings" panose="05000000000000000000" pitchFamily="2" charset="2"/>
              <a:buNone/>
            </a:pPr>
            <a:r>
              <a:rPr lang="zh-CN" altLang="en-US" sz="1800" b="1" dirty="0">
                <a:solidFill>
                  <a:schemeClr val="tx1"/>
                </a:solidFill>
                <a:latin typeface="Times New Roman" panose="02020603050405020304" pitchFamily="18" charset="0"/>
                <a:ea typeface="Times New Roman" panose="02020603050405020304"/>
                <a:cs typeface="Times New Roman" panose="02020603050405020304" pitchFamily="18" charset="0"/>
              </a:rPr>
              <a:t>IV. Overall Planning for Technical Development</a:t>
            </a:r>
            <a:endParaRPr lang="zh-CN" altLang="en-US" sz="1800" b="1"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marL="0" indent="0" algn="just" eaLnBrk="1" hangingPunct="1">
              <a:buClr>
                <a:srgbClr val="002060"/>
              </a:buClr>
              <a:buFont typeface="Wingdings" panose="05000000000000000000" pitchFamily="2" charset="2"/>
              <a:buNone/>
            </a:pPr>
            <a:r>
              <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rPr>
              <a:t>2) Centerless grinding machine reflects the characteristics of precision, high efficiency and intelligence.</a:t>
            </a:r>
            <a:endPar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marL="0" indent="0" algn="just" eaLnBrk="1" hangingPunct="1">
              <a:buClr>
                <a:srgbClr val="002060"/>
              </a:buClr>
              <a:buFont typeface="Wingdings" panose="05000000000000000000" pitchFamily="2" charset="2"/>
              <a:buNone/>
            </a:pPr>
            <a:r>
              <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rPr>
              <a:t>As a staple product of the company, it has enjoyed a broad customer base due to its stability, durability, and strong adaptability. However, in the general-purpose, centerless grinding machine field, the lowering of market entry barriers has led to inevitable low-cost, homogeneous competition. Presently, the standalone value of such grinding machines produced by the company has approached manufacturing costs, with profit margins almost negligible. Nevertheless, production is maintained due to the potential for labor cost reduction through scaled mass production.</a:t>
            </a:r>
            <a:endPar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marL="0" indent="0" algn="just" eaLnBrk="1" hangingPunct="1">
              <a:buClr>
                <a:srgbClr val="002060"/>
              </a:buClr>
              <a:buFont typeface="Wingdings" panose="05000000000000000000" pitchFamily="2" charset="2"/>
              <a:buNone/>
            </a:pPr>
            <a:r>
              <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rPr>
              <a:t>In recent years, driven by industrial transformation and development in traditional user markets such as automotive parts and bearings, the demand for component machining quality has continued to rise, as well as the rising labor costs. All these have imposed higher requirements on the precision grinding maintenance, efficiency, automation level, humanized operation, appearance quality, and safety of workhorse machines like centerless grinding machine.</a:t>
            </a:r>
            <a:endPar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marL="0" indent="0" algn="just" eaLnBrk="1" hangingPunct="1">
              <a:buClr>
                <a:srgbClr val="002060"/>
              </a:buClr>
              <a:buFont typeface="Wingdings" panose="05000000000000000000" pitchFamily="2" charset="2"/>
              <a:buNone/>
            </a:pPr>
            <a:r>
              <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rPr>
              <a:t>Mainly reflected in the following aspects:</a:t>
            </a:r>
            <a:endPar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65735" y="320040"/>
            <a:ext cx="662940" cy="520700"/>
          </a:xfrm>
          <a:prstGeom prst="rect">
            <a:avLst/>
          </a:prstGeom>
          <a:noFill/>
          <a:ln w="9525">
            <a:noFill/>
          </a:ln>
        </p:spPr>
      </p:pic>
      <p:sp>
        <p:nvSpPr>
          <p:cNvPr id="6" name="Rectangle 2"/>
          <p:cNvSpPr txBox="1"/>
          <p:nvPr/>
        </p:nvSpPr>
        <p:spPr>
          <a:xfrm>
            <a:off x="608839" y="342325"/>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549275" y="1379855"/>
            <a:ext cx="8216900" cy="5020945"/>
          </a:xfrm>
          <a:solidFill>
            <a:schemeClr val="bg1">
              <a:lumMod val="95000"/>
            </a:schemeClr>
          </a:solidFill>
        </p:spPr>
        <p:txBody>
          <a:bodyPr vert="horz" wrap="square" anchor="t"/>
          <a:lstStyle/>
          <a:p>
            <a:pPr marL="0" indent="0" eaLnBrk="1" hangingPunct="1">
              <a:buClr>
                <a:srgbClr val="002060"/>
              </a:buClr>
              <a:buFont typeface="Wingdings" panose="05000000000000000000" pitchFamily="2" charset="2"/>
              <a:buNone/>
            </a:pPr>
            <a:r>
              <a:rPr lang="zh-CN" altLang="en-US" sz="1800" b="1" dirty="0">
                <a:solidFill>
                  <a:schemeClr val="tx1"/>
                </a:solidFill>
                <a:latin typeface="Times New Roman" panose="02020603050405020304" pitchFamily="18" charset="0"/>
                <a:ea typeface="Times New Roman" panose="02020603050405020304"/>
                <a:cs typeface="Times New Roman" panose="02020603050405020304" pitchFamily="18" charset="0"/>
              </a:rPr>
              <a:t>IV. Overall Planning for Technical Development</a:t>
            </a:r>
            <a:endParaRPr lang="zh-CN" altLang="en-US" sz="1800" b="1"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algn="just" eaLnBrk="1" hangingPunct="1">
              <a:buClr>
                <a:srgbClr val="002060"/>
              </a:buClr>
              <a:buFont typeface="Wingdings" panose="05000000000000000000"/>
              <a:buChar char="u"/>
            </a:pPr>
            <a:r>
              <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rPr>
              <a:t>Precision: On the basis of improving the grinding precision of parts from micron level to nano level, it is required to realize high speed and high-efficiency batch grinding.</a:t>
            </a:r>
            <a:endPar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algn="just" eaLnBrk="1" hangingPunct="1">
              <a:buClr>
                <a:srgbClr val="002060"/>
              </a:buClr>
              <a:buFont typeface="Wingdings" panose="05000000000000000000"/>
              <a:buChar char="u"/>
            </a:pPr>
            <a:r>
              <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rPr>
              <a:t>Speed: the linear speed of the grinding wheel is increased from 45M/S to more than 80M/S, and the rotating speed of the guide wheel is increased from 200 RPM to 400 RPM;</a:t>
            </a:r>
            <a:endPar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algn="just" eaLnBrk="1" hangingPunct="1">
              <a:buClr>
                <a:srgbClr val="002060"/>
              </a:buClr>
              <a:buFont typeface="Wingdings" panose="05000000000000000000"/>
              <a:buChar char="u"/>
            </a:pPr>
            <a:r>
              <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rPr>
              <a:t>Operation accuracy: the repeated positioning accuracy of the CNC axes is improved from 0.003 to 0.001mm.</a:t>
            </a:r>
            <a:endPar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algn="just" eaLnBrk="1" hangingPunct="1">
              <a:buClr>
                <a:srgbClr val="002060"/>
              </a:buClr>
              <a:buFont typeface="Wingdings" panose="05000000000000000000"/>
              <a:buChar char="u"/>
            </a:pPr>
            <a:r>
              <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rPr>
              <a:t>Operation: more concise and intuitive, fully reflect the humanized design.</a:t>
            </a:r>
            <a:endPar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algn="just" eaLnBrk="1" hangingPunct="1">
              <a:buClr>
                <a:srgbClr val="002060"/>
              </a:buClr>
              <a:buFont typeface="Wingdings" panose="05000000000000000000"/>
              <a:buChar char="u"/>
            </a:pPr>
            <a:r>
              <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rPr>
              <a:t>Appearance: Emphasizes integrity, customization, and eco-friendliness.</a:t>
            </a:r>
            <a:endPar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algn="just" eaLnBrk="1" hangingPunct="1">
              <a:buClr>
                <a:srgbClr val="002060"/>
              </a:buClr>
              <a:buFont typeface="Wingdings" panose="05000000000000000000"/>
              <a:buChar char="u"/>
            </a:pPr>
            <a:r>
              <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rPr>
              <a:t>Degree of automation: comprehensive CNC application, and a large number of automatic monitoring, automatic compensation, automatic measurement, intelligent identification, automatic transmission technology to reduce manual interference, improve grinding stability, realize multi-unit linked operations to reduce labor productivity and labor costs.</a:t>
            </a:r>
            <a:endPar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algn="just" eaLnBrk="1" hangingPunct="1">
              <a:buClr>
                <a:srgbClr val="002060"/>
              </a:buClr>
              <a:buFont typeface="Wingdings" panose="05000000000000000000"/>
              <a:buChar char="u"/>
            </a:pPr>
            <a:r>
              <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rPr>
              <a:t>Safety: Adopt protective cover to isolate the processing area and operation area, and add measures such as safety detection and interlocking protection to reduce the probability of failure.</a:t>
            </a:r>
            <a:endPar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endParaRPr>
          </a:p>
          <a:p>
            <a:pPr algn="just" eaLnBrk="1" hangingPunct="1">
              <a:buClr>
                <a:srgbClr val="002060"/>
              </a:buClr>
              <a:buFont typeface="Wingdings" panose="05000000000000000000"/>
              <a:buChar char="u"/>
            </a:pPr>
            <a:r>
              <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rPr>
              <a:t>Multi-material grinding adaptability.</a:t>
            </a:r>
            <a:endParaRPr lang="zh-CN" altLang="en-US" sz="1600" dirty="0">
              <a:solidFill>
                <a:schemeClr val="tx1"/>
              </a:solidFill>
              <a:latin typeface="Times New Roman" panose="02020603050405020304" pitchFamily="18" charset="0"/>
              <a:ea typeface="Times New Roman" panose="02020603050405020304"/>
              <a:cs typeface="Times New Roman" panose="02020603050405020304" pitchFamily="18" charset="0"/>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ahoma" panose="020B0604030504040204" pitchFamily="2" charset="0"/>
              </a:rPr>
            </a:fld>
            <a:endParaRPr lang="zh-CN" altLang="en-US" sz="110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52400" y="320040"/>
            <a:ext cx="662940" cy="520700"/>
          </a:xfrm>
          <a:prstGeom prst="rect">
            <a:avLst/>
          </a:prstGeom>
          <a:noFill/>
          <a:ln w="9525">
            <a:noFill/>
          </a:ln>
        </p:spPr>
      </p:pic>
      <p:sp>
        <p:nvSpPr>
          <p:cNvPr id="6" name="Rectangle 2"/>
          <p:cNvSpPr txBox="1"/>
          <p:nvPr/>
        </p:nvSpPr>
        <p:spPr>
          <a:xfrm>
            <a:off x="608839" y="342325"/>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549275" y="1379855"/>
            <a:ext cx="8061325" cy="4878705"/>
          </a:xfrm>
          <a:solidFill>
            <a:schemeClr val="bg1">
              <a:lumMod val="95000"/>
            </a:schemeClr>
          </a:solidFill>
        </p:spPr>
        <p:txBody>
          <a:bodyPr vert="horz" wrap="square" anchor="t"/>
          <a:lstStyle/>
          <a:p>
            <a:pPr marL="0" indent="0" eaLnBrk="1" hangingPunct="1">
              <a:buClr>
                <a:srgbClr val="002060"/>
              </a:buClr>
              <a:buFont typeface="Wingdings" panose="05000000000000000000" pitchFamily="2" charset="2"/>
              <a:buNone/>
            </a:pPr>
            <a:r>
              <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rPr>
              <a:t>IV. Key research topics to be implemented in the near future</a:t>
            </a:r>
            <a:endParaRPr lang="zh-CN" altLang="en-US" sz="2000" b="1" dirty="0">
              <a:solidFill>
                <a:srgbClr val="002060"/>
              </a:solidFill>
              <a:latin typeface="Times New Roman" panose="02020603050405020304" pitchFamily="18" charset="0"/>
              <a:ea typeface="Times New Roman" panose="02020603050405020304"/>
              <a:cs typeface="Times New Roman" panose="02020603050405020304" pitchFamily="18" charset="0"/>
            </a:endParaRPr>
          </a:p>
          <a:p>
            <a:pPr marL="0" indent="0" algn="just" eaLnBrk="1" hangingPunct="1">
              <a:buClr>
                <a:srgbClr val="002060"/>
              </a:buClr>
              <a:buFont typeface="Wingdings" panose="05000000000000000000" pitchFamily="2" charset="2"/>
              <a:buNone/>
            </a:pP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rPr>
              <a:t>1. Key technology application and industrialization of high-end intelligent grinding machine manufacturing</a:t>
            </a:r>
            <a:endPar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endParaRPr>
          </a:p>
          <a:p>
            <a:pPr marL="0" indent="0" algn="just" eaLnBrk="1" hangingPunct="1">
              <a:buClr>
                <a:srgbClr val="002060"/>
              </a:buClr>
              <a:buFont typeface="Wingdings" panose="05000000000000000000" pitchFamily="2" charset="2"/>
              <a:buNone/>
            </a:pP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rPr>
              <a:t>2. Development of remote operation and maintenance big data management and control cloud platform technology</a:t>
            </a:r>
            <a:endPar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endParaRPr>
          </a:p>
          <a:p>
            <a:pPr marL="0" indent="0" algn="just" eaLnBrk="1" hangingPunct="1">
              <a:buClr>
                <a:srgbClr val="002060"/>
              </a:buClr>
              <a:buFont typeface="Wingdings" panose="05000000000000000000" pitchFamily="2" charset="2"/>
              <a:buNone/>
            </a:pP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rPr>
              <a:t>3. Construction of digital factory</a:t>
            </a:r>
            <a:endPar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endParaRPr>
          </a:p>
          <a:p>
            <a:pPr marL="0" indent="0" algn="just" eaLnBrk="1" hangingPunct="1">
              <a:buClr>
                <a:srgbClr val="002060"/>
              </a:buClr>
              <a:buFont typeface="Wingdings" panose="05000000000000000000" pitchFamily="2" charset="2"/>
              <a:buNone/>
            </a:pPr>
            <a:r>
              <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rPr>
              <a:t>4. Research and development on unmanned grinding roll workshop management system</a:t>
            </a:r>
            <a:endParaRPr lang="en-US" altLang="zh-CN" sz="1800" dirty="0">
              <a:solidFill>
                <a:srgbClr val="002060"/>
              </a:solidFill>
              <a:latin typeface="Times New Roman" panose="02020603050405020304" pitchFamily="18" charset="0"/>
              <a:ea typeface="Times New Roman" panose="02020603050405020304"/>
              <a:cs typeface="Times New Roman" panose="02020603050405020304" pitchFamily="18" charset="0"/>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imes New Roman" panose="02020603050405020304" pitchFamily="18" charset="0"/>
                <a:cs typeface="Times New Roman" panose="02020603050405020304" pitchFamily="18" charset="0"/>
              </a:rPr>
            </a:fld>
            <a:endParaRPr lang="zh-CN" altLang="en-US" sz="1100">
              <a:solidFill>
                <a:srgbClr val="636363"/>
              </a:solidFill>
              <a:latin typeface="Times New Roman" panose="02020603050405020304" pitchFamily="18" charset="0"/>
              <a:cs typeface="Times New Roman" panose="02020603050405020304" pitchFamily="18" charset="0"/>
            </a:endParaRPr>
          </a:p>
        </p:txBody>
      </p:sp>
      <p:pic>
        <p:nvPicPr>
          <p:cNvPr id="2" name="图片 -2147482624" descr="险峰标志-1"/>
          <p:cNvPicPr>
            <a:picLocks noChangeAspect="1"/>
          </p:cNvPicPr>
          <p:nvPr/>
        </p:nvPicPr>
        <p:blipFill>
          <a:blip r:embed="rId1"/>
          <a:srcRect l="7938" r="23813" b="30956"/>
          <a:stretch>
            <a:fillRect/>
          </a:stretch>
        </p:blipFill>
        <p:spPr>
          <a:xfrm>
            <a:off x="151765" y="320040"/>
            <a:ext cx="662940" cy="520700"/>
          </a:xfrm>
          <a:prstGeom prst="rect">
            <a:avLst/>
          </a:prstGeom>
          <a:noFill/>
          <a:ln w="9525">
            <a:noFill/>
          </a:ln>
        </p:spPr>
      </p:pic>
      <p:pic>
        <p:nvPicPr>
          <p:cNvPr id="4" name="图片 3"/>
          <p:cNvPicPr>
            <a:picLocks noChangeAspect="1"/>
          </p:cNvPicPr>
          <p:nvPr/>
        </p:nvPicPr>
        <p:blipFill>
          <a:blip r:embed="rId2"/>
          <a:stretch>
            <a:fillRect/>
          </a:stretch>
        </p:blipFill>
        <p:spPr>
          <a:xfrm>
            <a:off x="4685030" y="3724910"/>
            <a:ext cx="4058920" cy="2533650"/>
          </a:xfrm>
          <a:prstGeom prst="rect">
            <a:avLst/>
          </a:prstGeom>
        </p:spPr>
      </p:pic>
      <p:sp>
        <p:nvSpPr>
          <p:cNvPr id="7" name="Rectangle 2"/>
          <p:cNvSpPr txBox="1"/>
          <p:nvPr/>
        </p:nvSpPr>
        <p:spPr>
          <a:xfrm>
            <a:off x="608839" y="342325"/>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内容占位符 2"/>
          <p:cNvSpPr>
            <a:spLocks noGrp="1"/>
          </p:cNvSpPr>
          <p:nvPr>
            <p:ph idx="1"/>
          </p:nvPr>
        </p:nvSpPr>
        <p:spPr>
          <a:xfrm>
            <a:off x="549275" y="1379855"/>
            <a:ext cx="8061325" cy="4232910"/>
          </a:xfrm>
          <a:solidFill>
            <a:schemeClr val="bg1">
              <a:lumMod val="95000"/>
            </a:schemeClr>
          </a:solidFill>
        </p:spPr>
        <p:txBody>
          <a:bodyPr vert="horz" wrap="square" anchor="t"/>
          <a:lstStyle/>
          <a:p>
            <a:pPr marL="0" indent="0" algn="ctr" eaLnBrk="1" hangingPunct="1">
              <a:buClr>
                <a:srgbClr val="002060"/>
              </a:buClr>
              <a:buFont typeface="Wingdings" panose="05000000000000000000" pitchFamily="2" charset="2"/>
              <a:buNone/>
            </a:pPr>
            <a:endParaRPr lang="zh-CN" altLang="en-US" sz="2700" b="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宋体" panose="02010600030101010101" pitchFamily="2" charset="-122"/>
              <a:cs typeface="Times New Roman" panose="02020603050405020304" pitchFamily="18" charset="0"/>
            </a:endParaRPr>
          </a:p>
          <a:p>
            <a:pPr marL="0" indent="0" algn="just" eaLnBrk="1" hangingPunct="1">
              <a:lnSpc>
                <a:spcPct val="120000"/>
              </a:lnSpc>
              <a:spcBef>
                <a:spcPct val="0"/>
              </a:spcBef>
              <a:buClr>
                <a:srgbClr val="002060"/>
              </a:buClr>
              <a:buFont typeface="Wingdings" panose="05000000000000000000" pitchFamily="2" charset="2"/>
              <a:buNone/>
            </a:pPr>
            <a:r>
              <a:rPr lang="zh-CN" altLang="en-US" sz="2700" b="1" dirty="0">
                <a:ln w="22225">
                  <a:solidFill>
                    <a:schemeClr val="accent2"/>
                  </a:solidFill>
                  <a:prstDash val="solid"/>
                </a:ln>
                <a:solidFill>
                  <a:schemeClr val="tx1"/>
                </a:solidFill>
                <a:effectLst/>
                <a:latin typeface="Times New Roman" panose="02020603050405020304" pitchFamily="18" charset="0"/>
                <a:ea typeface="Times New Roman" panose="02020603050405020304"/>
                <a:cs typeface="Times New Roman" panose="02020603050405020304" pitchFamily="18" charset="0"/>
              </a:rPr>
              <a:t>We warmly welcome the generous support of friends from all sectors, aiming for win-win cooperation and collaborative development, to jointly promote the smooth transformation and upgrading of China's equipment manufacturing industry!</a:t>
            </a:r>
            <a:endParaRPr lang="zh-CN" altLang="en-US" sz="2700" b="1" dirty="0">
              <a:ln w="22225">
                <a:solidFill>
                  <a:schemeClr val="accent2"/>
                </a:solidFill>
                <a:prstDash val="solid"/>
              </a:ln>
              <a:solidFill>
                <a:schemeClr val="tx1"/>
              </a:solidFill>
              <a:effectLst/>
              <a:latin typeface="Times New Roman" panose="02020603050405020304" pitchFamily="18" charset="0"/>
              <a:ea typeface="Times New Roman" panose="02020603050405020304"/>
              <a:cs typeface="Times New Roman" panose="02020603050405020304" pitchFamily="18" charset="0"/>
            </a:endParaRPr>
          </a:p>
          <a:p>
            <a:pPr marL="0" indent="0" eaLnBrk="1" hangingPunct="1">
              <a:buClr>
                <a:srgbClr val="002060"/>
              </a:buClr>
              <a:buFont typeface="Wingdings" panose="05000000000000000000" pitchFamily="2" charset="2"/>
              <a:buNone/>
            </a:pPr>
            <a:endParaRPr lang="zh-CN" altLang="en-US" sz="27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ahoma" panose="020B0604030504040204" pitchFamily="2" charset="0"/>
              </a:rPr>
            </a:fld>
            <a:endParaRPr lang="zh-CN" altLang="en-US" sz="110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38430" y="320040"/>
            <a:ext cx="662940" cy="520700"/>
          </a:xfrm>
          <a:prstGeom prst="rect">
            <a:avLst/>
          </a:prstGeom>
          <a:noFill/>
          <a:ln w="9525">
            <a:noFill/>
          </a:ln>
        </p:spPr>
      </p:pic>
      <p:sp>
        <p:nvSpPr>
          <p:cNvPr id="6" name="Rectangle 2"/>
          <p:cNvSpPr txBox="1"/>
          <p:nvPr/>
        </p:nvSpPr>
        <p:spPr>
          <a:xfrm>
            <a:off x="608839" y="342325"/>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a:t>
            </a:r>
            <a:r>
              <a:rPr lang="en-US" altLang="zh-CN" sz="28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Xianfeng</a:t>
            </a:r>
            <a:r>
              <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a:xfrm>
            <a:off x="381000" y="228600"/>
            <a:ext cx="8229600" cy="703580"/>
          </a:xfrm>
        </p:spPr>
        <p:txBody>
          <a:bodyPr vert="horz" wrap="square" anchor="ctr"/>
          <a:lstStyle/>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charset="-122"/>
                <a:sym typeface="+mn-ea"/>
              </a:rPr>
              <a:t> </a:t>
            </a:r>
            <a:endParaRPr lang="zh-CN" altLang="en-US" sz="4000">
              <a:solidFill>
                <a:srgbClr val="48420B"/>
              </a:solidFill>
              <a:latin typeface="华文琥珀" panose="02010800040101010101" pitchFamily="2" charset="-122"/>
              <a:ea typeface="微软雅黑" panose="020B0503020204020204" charset="-122"/>
            </a:endParaRPr>
          </a:p>
        </p:txBody>
      </p:sp>
      <p:sp>
        <p:nvSpPr>
          <p:cNvPr id="16387" name="内容占位符 2"/>
          <p:cNvSpPr>
            <a:spLocks noGrp="1"/>
          </p:cNvSpPr>
          <p:nvPr>
            <p:ph idx="1"/>
          </p:nvPr>
        </p:nvSpPr>
        <p:spPr>
          <a:xfrm>
            <a:off x="549275" y="932180"/>
            <a:ext cx="8061325" cy="4878705"/>
          </a:xfrm>
          <a:solidFill>
            <a:schemeClr val="bg1">
              <a:lumMod val="95000"/>
            </a:schemeClr>
          </a:solidFill>
        </p:spPr>
        <p:txBody>
          <a:bodyPr vert="horz" wrap="square" anchor="t"/>
          <a:lstStyle/>
          <a:p>
            <a:pPr marL="0" indent="0" algn="ctr" eaLnBrk="1" hangingPunct="1">
              <a:buClr>
                <a:srgbClr val="002060"/>
              </a:buClr>
              <a:buFont typeface="Wingdings" panose="05000000000000000000" pitchFamily="2" charset="2"/>
              <a:buNone/>
            </a:pPr>
            <a:endParaRPr lang="zh-CN" altLang="en-US" sz="6000" dirty="0">
              <a:solidFill>
                <a:srgbClr val="FF3300"/>
              </a:solidFill>
              <a:effectLst>
                <a:outerShdw blurRad="38100" dist="19050" dir="2700000" algn="tl" rotWithShape="0">
                  <a:schemeClr val="dk1">
                    <a:alpha val="40000"/>
                  </a:schemeClr>
                </a:outerShdw>
              </a:effectLst>
              <a:latin typeface="Times New Roman" panose="02020603050405020304" pitchFamily="18" charset="0"/>
              <a:ea typeface="宋体" panose="02010600030101010101" pitchFamily="2" charset="-122"/>
              <a:cs typeface="Times New Roman" panose="02020603050405020304" pitchFamily="18" charset="0"/>
            </a:endParaRPr>
          </a:p>
          <a:p>
            <a:pPr marL="0" indent="0" algn="ctr" eaLnBrk="1" hangingPunct="1">
              <a:buClr>
                <a:srgbClr val="002060"/>
              </a:buClr>
              <a:buFont typeface="Wingdings" panose="05000000000000000000" pitchFamily="2" charset="2"/>
              <a:buNone/>
            </a:pPr>
            <a:r>
              <a:rPr lang="en-US" altLang="zh-CN" sz="8800" dirty="0">
                <a:solidFill>
                  <a:srgbClr val="FF3300"/>
                </a:solidFill>
                <a:effectLst>
                  <a:outerShdw blurRad="38100" dist="19050" dir="2700000" algn="tl" rotWithShape="0">
                    <a:schemeClr val="dk1">
                      <a:alpha val="40000"/>
                    </a:schemeClr>
                  </a:outerShdw>
                </a:effectLst>
                <a:latin typeface="Times New Roman" panose="02020603050405020304" pitchFamily="18" charset="0"/>
                <a:ea typeface="宋体" panose="02010600030101010101" pitchFamily="2" charset="-122"/>
                <a:cs typeface="Times New Roman" panose="02020603050405020304" pitchFamily="18" charset="0"/>
              </a:rPr>
              <a:t>Thank you!</a:t>
            </a:r>
            <a:endParaRPr lang="zh-CN" altLang="en-US" sz="2400" dirty="0">
              <a:solidFill>
                <a:schemeClr val="accent4"/>
              </a:solidFill>
              <a:latin typeface="Times New Roman" panose="02020603050405020304" pitchFamily="18" charset="0"/>
              <a:ea typeface="宋体" panose="02010600030101010101" pitchFamily="2" charset="-122"/>
              <a:cs typeface="Times New Roman" panose="02020603050405020304" pitchFamily="18" charset="0"/>
            </a:endParaRPr>
          </a:p>
          <a:p>
            <a:pPr marL="0" indent="0" eaLnBrk="1" hangingPunct="1">
              <a:buClr>
                <a:srgbClr val="002060"/>
              </a:buClr>
              <a:buFont typeface="Wingdings" panose="05000000000000000000" pitchFamily="2" charset="2"/>
              <a:buNone/>
            </a:pPr>
            <a:r>
              <a:rPr lang="zh-CN" altLang="en-US" sz="2400" b="1" dirty="0">
                <a:solidFill>
                  <a:schemeClr val="accent4"/>
                </a:solidFill>
                <a:latin typeface="Times New Roman" panose="02020603050405020304" pitchFamily="18" charset="0"/>
                <a:ea typeface="宋体" panose="02010600030101010101" pitchFamily="2" charset="-122"/>
                <a:cs typeface="Times New Roman" panose="02020603050405020304" pitchFamily="18" charset="0"/>
              </a:rPr>
              <a:t> </a:t>
            </a:r>
            <a:endParaRPr lang="zh-CN" altLang="en-US" sz="2400" b="1" dirty="0">
              <a:solidFill>
                <a:schemeClr val="accent4"/>
              </a:solidFill>
              <a:latin typeface="Times New Roman" panose="02020603050405020304" pitchFamily="18" charset="0"/>
              <a:ea typeface="宋体" panose="02010600030101010101" pitchFamily="2" charset="-122"/>
              <a:cs typeface="Times New Roman" panose="02020603050405020304" pitchFamily="18" charset="0"/>
            </a:endParaRPr>
          </a:p>
          <a:p>
            <a:pPr marL="0" indent="0" eaLnBrk="1" hangingPunct="1">
              <a:buClr>
                <a:srgbClr val="002060"/>
              </a:buClr>
              <a:buFont typeface="Wingdings" panose="05000000000000000000" pitchFamily="2" charset="2"/>
              <a:buNone/>
            </a:pPr>
            <a:endParaRPr lang="zh-CN" altLang="en-US" sz="2400" b="1" dirty="0">
              <a:solidFill>
                <a:schemeClr val="accent4"/>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ahoma" panose="020B0604030504040204" pitchFamily="2" charset="0"/>
              </a:rPr>
            </a:fld>
            <a:endParaRPr lang="zh-CN" altLang="en-US" sz="1100">
              <a:solidFill>
                <a:srgbClr val="636363"/>
              </a:solidFill>
              <a:latin typeface="Tahoma" panose="020B0604030504040204" pitchFamily="2"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3"/>
          <p:cNvSpPr txBox="1"/>
          <p:nvPr/>
        </p:nvSpPr>
        <p:spPr>
          <a:xfrm>
            <a:off x="20320" y="1042670"/>
            <a:ext cx="9054465" cy="5593715"/>
          </a:xfrm>
          <a:prstGeom prst="rect">
            <a:avLst/>
          </a:prstGeom>
          <a:noFill/>
          <a:ln w="9525">
            <a:noFill/>
          </a:ln>
        </p:spPr>
        <p:txBody>
          <a:bodyPr/>
          <a:lstStyle/>
          <a:p>
            <a:pPr marL="342900" indent="-342900" algn="just" eaLnBrk="1" hangingPunct="1">
              <a:lnSpc>
                <a:spcPct val="80000"/>
              </a:lnSpc>
              <a:spcBef>
                <a:spcPct val="20000"/>
              </a:spcBef>
              <a:buClr>
                <a:schemeClr val="tx2"/>
              </a:buClr>
              <a:buSzPct val="50000"/>
            </a:pPr>
            <a:endParaRPr lang="en-US" altLang="zh-CN" sz="2000">
              <a:latin typeface="Franklin Gothic Book" panose="020B0503020102020204"/>
              <a:sym typeface="+mn-ea"/>
            </a:endParaRPr>
          </a:p>
          <a:p>
            <a:pPr marL="342900" indent="-342900" algn="just" eaLnBrk="1" hangingPunct="1">
              <a:lnSpc>
                <a:spcPct val="80000"/>
              </a:lnSpc>
              <a:spcBef>
                <a:spcPts val="600"/>
              </a:spcBef>
              <a:spcAft>
                <a:spcPts val="600"/>
              </a:spcAft>
              <a:buClr>
                <a:schemeClr val="tx2"/>
              </a:buClr>
              <a:buSzPct val="50000"/>
            </a:pPr>
            <a:endParaRPr lang="zh-CN" altLang="en-US" sz="2400">
              <a:latin typeface="宋体" panose="02010600030101010101" pitchFamily="2" charset="-122"/>
              <a:cs typeface="宋体" panose="02010600030101010101" pitchFamily="2" charset="-122"/>
            </a:endParaRPr>
          </a:p>
          <a:p>
            <a:pPr marL="198120" algn="just" eaLnBrk="1" hangingPunct="1">
              <a:lnSpc>
                <a:spcPct val="150000"/>
              </a:lnSpc>
              <a:spcBef>
                <a:spcPct val="0"/>
              </a:spcBef>
              <a:buClr>
                <a:schemeClr val="tx2"/>
              </a:buClr>
              <a:buSzPct val="50000"/>
            </a:pPr>
            <a:r>
              <a:rPr lang="zh-CN" altLang="en-US" sz="2400">
                <a:latin typeface="宋体" panose="02010600030101010101" pitchFamily="2" charset="-122"/>
                <a:cs typeface="宋体" panose="02010600030101010101" pitchFamily="2" charset="-122"/>
              </a:rPr>
              <a:t>                     </a:t>
            </a:r>
            <a:endParaRPr lang="zh-CN" altLang="en-US" sz="2400" b="1">
              <a:latin typeface="宋体" panose="02010600030101010101" pitchFamily="2" charset="-122"/>
            </a:endParaRPr>
          </a:p>
          <a:p>
            <a:pPr marL="342900" indent="-342900" algn="just" eaLnBrk="1" hangingPunct="1">
              <a:lnSpc>
                <a:spcPct val="80000"/>
              </a:lnSpc>
              <a:spcBef>
                <a:spcPct val="20000"/>
              </a:spcBef>
              <a:buClr>
                <a:schemeClr val="tx2"/>
              </a:buClr>
              <a:buSzPct val="50000"/>
            </a:pPr>
            <a:endParaRPr lang="zh-CN" altLang="en-US" sz="2400" b="1">
              <a:latin typeface="宋体" panose="02010600030101010101" pitchFamily="2" charset="-122"/>
            </a:endParaRPr>
          </a:p>
        </p:txBody>
      </p:sp>
      <p:sp>
        <p:nvSpPr>
          <p:cNvPr id="14339" name="灯片编号占位符 5"/>
          <p:cNvSpPr txBox="1">
            <a:spLocks noGrp="1"/>
          </p:cNvSpPr>
          <p:nvPr/>
        </p:nvSpPr>
        <p:spPr>
          <a:xfrm>
            <a:off x="4114800" y="6400800"/>
            <a:ext cx="914400" cy="284163"/>
          </a:xfrm>
          <a:prstGeom prst="rect">
            <a:avLst/>
          </a:prstGeom>
          <a:noFill/>
          <a:ln w="9525">
            <a:noFill/>
          </a:ln>
        </p:spPr>
        <p:txBody>
          <a:bodyPr lIns="45720" rIns="45720" anchor="ctr"/>
          <a:lstStyle/>
          <a:p>
            <a:pPr algn="ctr" eaLnBrk="1" hangingPunct="1"/>
            <a:fld id="{9A0DB2DC-4C9A-4742-B13C-FB6460FD3503}" type="slidenum">
              <a:rPr lang="zh-CN" altLang="en-US" sz="1100">
                <a:solidFill>
                  <a:srgbClr val="636363"/>
                </a:solidFill>
                <a:latin typeface="Tahoma" panose="020B0604030504040204" pitchFamily="2" charset="0"/>
              </a:rPr>
            </a:fld>
            <a:endParaRPr lang="zh-CN" altLang="en-US" sz="1100">
              <a:solidFill>
                <a:srgbClr val="636363"/>
              </a:solidFill>
              <a:latin typeface="Tahoma" panose="020B0604030504040204" pitchFamily="2" charset="0"/>
            </a:endParaRPr>
          </a:p>
        </p:txBody>
      </p:sp>
      <p:pic>
        <p:nvPicPr>
          <p:cNvPr id="3" name="图片 -2147482624" descr="险峰标志-1"/>
          <p:cNvPicPr>
            <a:picLocks noChangeAspect="1"/>
          </p:cNvPicPr>
          <p:nvPr/>
        </p:nvPicPr>
        <p:blipFill>
          <a:blip r:embed="rId1"/>
          <a:srcRect l="7938" r="23813" b="30956"/>
          <a:stretch>
            <a:fillRect/>
          </a:stretch>
        </p:blipFill>
        <p:spPr>
          <a:xfrm>
            <a:off x="123825" y="155575"/>
            <a:ext cx="650875" cy="511175"/>
          </a:xfrm>
          <a:prstGeom prst="rect">
            <a:avLst/>
          </a:prstGeom>
          <a:noFill/>
          <a:ln w="9525">
            <a:noFill/>
          </a:ln>
        </p:spPr>
      </p:pic>
      <p:pic>
        <p:nvPicPr>
          <p:cNvPr id="7" name="图片 6"/>
          <p:cNvPicPr>
            <a:picLocks noChangeAspect="1"/>
          </p:cNvPicPr>
          <p:nvPr/>
        </p:nvPicPr>
        <p:blipFill>
          <a:blip r:embed="rId2"/>
          <a:stretch>
            <a:fillRect/>
          </a:stretch>
        </p:blipFill>
        <p:spPr>
          <a:xfrm>
            <a:off x="3279775" y="1310640"/>
            <a:ext cx="2797810" cy="2207260"/>
          </a:xfrm>
          <a:prstGeom prst="rect">
            <a:avLst/>
          </a:prstGeom>
        </p:spPr>
      </p:pic>
      <p:pic>
        <p:nvPicPr>
          <p:cNvPr id="8" name="图片 7" descr="5"/>
          <p:cNvPicPr>
            <a:picLocks noChangeAspect="1"/>
          </p:cNvPicPr>
          <p:nvPr/>
        </p:nvPicPr>
        <p:blipFill>
          <a:blip r:embed="rId3"/>
          <a:srcRect l="5130" t="6892" r="2121"/>
          <a:stretch>
            <a:fillRect/>
          </a:stretch>
        </p:blipFill>
        <p:spPr>
          <a:xfrm>
            <a:off x="3279775" y="4105910"/>
            <a:ext cx="2788920" cy="2155190"/>
          </a:xfrm>
          <a:prstGeom prst="rect">
            <a:avLst/>
          </a:prstGeom>
        </p:spPr>
      </p:pic>
      <p:pic>
        <p:nvPicPr>
          <p:cNvPr id="2" name="图片 1"/>
          <p:cNvPicPr>
            <a:picLocks noChangeAspect="1"/>
          </p:cNvPicPr>
          <p:nvPr/>
        </p:nvPicPr>
        <p:blipFill>
          <a:blip r:embed="rId4"/>
          <a:srcRect l="2079" t="1712" b="1644"/>
          <a:stretch>
            <a:fillRect/>
          </a:stretch>
        </p:blipFill>
        <p:spPr>
          <a:xfrm>
            <a:off x="227965" y="4105910"/>
            <a:ext cx="2921635" cy="2294890"/>
          </a:xfrm>
          <a:prstGeom prst="rect">
            <a:avLst/>
          </a:prstGeom>
        </p:spPr>
      </p:pic>
      <p:pic>
        <p:nvPicPr>
          <p:cNvPr id="4" name="图片 3"/>
          <p:cNvPicPr>
            <a:picLocks noChangeAspect="1"/>
          </p:cNvPicPr>
          <p:nvPr/>
        </p:nvPicPr>
        <p:blipFill>
          <a:blip r:embed="rId5"/>
          <a:srcRect l="1631" t="1809" b="3476"/>
          <a:stretch>
            <a:fillRect/>
          </a:stretch>
        </p:blipFill>
        <p:spPr>
          <a:xfrm>
            <a:off x="6195060" y="4105910"/>
            <a:ext cx="2796540" cy="2118360"/>
          </a:xfrm>
          <a:prstGeom prst="rect">
            <a:avLst/>
          </a:prstGeom>
        </p:spPr>
      </p:pic>
      <p:pic>
        <p:nvPicPr>
          <p:cNvPr id="5" name="图片 4"/>
          <p:cNvPicPr>
            <a:picLocks noChangeAspect="1"/>
          </p:cNvPicPr>
          <p:nvPr/>
        </p:nvPicPr>
        <p:blipFill>
          <a:blip r:embed="rId6"/>
          <a:srcRect l="6513" t="8129"/>
          <a:stretch>
            <a:fillRect/>
          </a:stretch>
        </p:blipFill>
        <p:spPr>
          <a:xfrm>
            <a:off x="227965" y="1310005"/>
            <a:ext cx="2935605" cy="2171065"/>
          </a:xfrm>
          <a:prstGeom prst="rect">
            <a:avLst/>
          </a:prstGeom>
        </p:spPr>
      </p:pic>
      <p:pic>
        <p:nvPicPr>
          <p:cNvPr id="6" name="图片 5"/>
          <p:cNvPicPr>
            <a:picLocks noChangeAspect="1"/>
          </p:cNvPicPr>
          <p:nvPr/>
        </p:nvPicPr>
        <p:blipFill>
          <a:blip r:embed="rId7"/>
          <a:srcRect l="5776" t="6687" r="2174" b="863"/>
          <a:stretch>
            <a:fillRect/>
          </a:stretch>
        </p:blipFill>
        <p:spPr>
          <a:xfrm>
            <a:off x="6278245" y="1310005"/>
            <a:ext cx="2604770" cy="2258695"/>
          </a:xfrm>
          <a:prstGeom prst="rect">
            <a:avLst/>
          </a:prstGeom>
        </p:spPr>
      </p:pic>
      <p:sp>
        <p:nvSpPr>
          <p:cNvPr id="13" name="Rectangle 2"/>
          <p:cNvSpPr txBox="1"/>
          <p:nvPr/>
        </p:nvSpPr>
        <p:spPr>
          <a:xfrm>
            <a:off x="685037" y="155575"/>
            <a:ext cx="8763635" cy="800735"/>
          </a:xfrm>
        </p:spPr>
        <p:txBody>
          <a:bodyPr vert="horz" wrap="square" anchor="ctr"/>
          <a:lst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a:lstStyle>
          <a:p>
            <a:pPr marL="147955" algn="l" eaLnBrk="1" hangingPunct="1">
              <a:buFontTx/>
            </a:pPr>
            <a:r>
              <a:rPr lang="en-US" altLang="zh-CN"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rPr>
              <a:t>Guiyang Xianfeng Machine Tool Co., Ltd.</a:t>
            </a:r>
            <a:endParaRPr lang="en-US" altLang="zh-CN"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ransition/>
</p:sld>
</file>

<file path=ppt/tags/tag1.xml><?xml version="1.0" encoding="utf-8"?>
<p:tagLst xmlns:p="http://schemas.openxmlformats.org/presentationml/2006/main">
  <p:tag name="AS_NET" val="4.0.30319.42000"/>
  <p:tag name="AS_OS" val="Microsoft Windows NT 6.2.9200.0"/>
  <p:tag name="AS_RELEASE_DATE" val="2017.06.14"/>
  <p:tag name="AS_TITLE" val="Aspose.Slides for .NET 4.0 Client Profile"/>
  <p:tag name="AS_VERSION" val="17.6"/>
</p:tagLst>
</file>

<file path=ppt/theme/theme1.xml><?xml version="1.0" encoding="utf-8"?>
<a:theme xmlns:a="http://schemas.openxmlformats.org/drawingml/2006/main" name="2_暗香扑面">
  <a:themeElements>
    <a:clrScheme name="">
      <a:dk1>
        <a:srgbClr val="000000"/>
      </a:dk1>
      <a:lt1>
        <a:srgbClr val="FFFFFF"/>
      </a:lt1>
      <a:dk2>
        <a:srgbClr val="2F2F2F"/>
      </a:dk2>
      <a:lt2>
        <a:srgbClr val="FFFFF4"/>
      </a:lt2>
      <a:accent1>
        <a:srgbClr val="918415"/>
      </a:accent1>
      <a:accent2>
        <a:srgbClr val="C47546"/>
      </a:accent2>
      <a:accent3>
        <a:srgbClr val="FFFFFF"/>
      </a:accent3>
      <a:accent4>
        <a:srgbClr val="000000"/>
      </a:accent4>
      <a:accent5>
        <a:srgbClr val="C7C2AA"/>
      </a:accent5>
      <a:accent6>
        <a:srgbClr val="AF683E"/>
      </a:accent6>
      <a:hlink>
        <a:srgbClr val="00D5D5"/>
      </a:hlink>
      <a:folHlink>
        <a:srgbClr val="DD00DD"/>
      </a:folHlink>
    </a:clrScheme>
    <a:fontScheme name="">
      <a:majorFont>
        <a:latin typeface="Franklin Gothic Medium"/>
        <a:ea typeface="Arial"/>
        <a:cs typeface="Arial"/>
      </a:majorFont>
      <a:minorFont>
        <a:latin typeface="Franklin Gothic Book"/>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2F2F2F"/>
        </a:dk2>
        <a:lt2>
          <a:srgbClr val="FFFFF4"/>
        </a:lt2>
        <a:accent1>
          <a:srgbClr val="918415"/>
        </a:accent1>
        <a:accent2>
          <a:srgbClr val="C47546"/>
        </a:accent2>
        <a:accent3>
          <a:srgbClr val="FFFFFF"/>
        </a:accent3>
        <a:accent4>
          <a:srgbClr val="000000"/>
        </a:accent4>
        <a:accent5>
          <a:srgbClr val="C7C2AA"/>
        </a:accent5>
        <a:accent6>
          <a:srgbClr val="AF683E"/>
        </a:accent6>
        <a:hlink>
          <a:srgbClr val="00D5D5"/>
        </a:hlink>
        <a:folHlink>
          <a:srgbClr val="DD00D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暗香扑面">
  <a:themeElements>
    <a:clrScheme name="">
      <a:dk1>
        <a:srgbClr val="000000"/>
      </a:dk1>
      <a:lt1>
        <a:srgbClr val="FFFFFF"/>
      </a:lt1>
      <a:dk2>
        <a:srgbClr val="2F2F2F"/>
      </a:dk2>
      <a:lt2>
        <a:srgbClr val="FFFFF4"/>
      </a:lt2>
      <a:accent1>
        <a:srgbClr val="918415"/>
      </a:accent1>
      <a:accent2>
        <a:srgbClr val="C47546"/>
      </a:accent2>
      <a:accent3>
        <a:srgbClr val="FFFFFF"/>
      </a:accent3>
      <a:accent4>
        <a:srgbClr val="000000"/>
      </a:accent4>
      <a:accent5>
        <a:srgbClr val="C7C2AA"/>
      </a:accent5>
      <a:accent6>
        <a:srgbClr val="AF683E"/>
      </a:accent6>
      <a:hlink>
        <a:srgbClr val="00D5D5"/>
      </a:hlink>
      <a:folHlink>
        <a:srgbClr val="DD00DD"/>
      </a:folHlink>
    </a:clrScheme>
    <a:fontScheme name="">
      <a:majorFont>
        <a:latin typeface="Franklin Gothic Medium"/>
        <a:ea typeface="Arial"/>
        <a:cs typeface="Arial"/>
      </a:majorFont>
      <a:minorFont>
        <a:latin typeface="Franklin Gothic Book"/>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2F2F2F"/>
        </a:dk2>
        <a:lt2>
          <a:srgbClr val="FFFFF4"/>
        </a:lt2>
        <a:accent1>
          <a:srgbClr val="918415"/>
        </a:accent1>
        <a:accent2>
          <a:srgbClr val="C47546"/>
        </a:accent2>
        <a:accent3>
          <a:srgbClr val="FFFFFF"/>
        </a:accent3>
        <a:accent4>
          <a:srgbClr val="000000"/>
        </a:accent4>
        <a:accent5>
          <a:srgbClr val="C7C2AA"/>
        </a:accent5>
        <a:accent6>
          <a:srgbClr val="AF683E"/>
        </a:accent6>
        <a:hlink>
          <a:srgbClr val="00D5D5"/>
        </a:hlink>
        <a:folHlink>
          <a:srgbClr val="DD00D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Arial"/>
        <a:cs typeface="Arial"/>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Fan</Template>
  <TotalTime>0</TotalTime>
  <Words>69574</Words>
  <Application>WPS 演示</Application>
  <PresentationFormat>全屏显示(4:3)</PresentationFormat>
  <Paragraphs>2459</Paragraphs>
  <Slides>87</Slides>
  <Notes>19</Notes>
  <HiddenSlides>0</HiddenSlides>
  <MMClips>0</MMClips>
  <ScaleCrop>false</ScaleCrop>
  <HeadingPairs>
    <vt:vector size="8" baseType="variant">
      <vt:variant>
        <vt:lpstr>已用的字体</vt:lpstr>
      </vt:variant>
      <vt:variant>
        <vt:i4>14</vt:i4>
      </vt:variant>
      <vt:variant>
        <vt:lpstr>主题</vt:lpstr>
      </vt:variant>
      <vt:variant>
        <vt:i4>2</vt:i4>
      </vt:variant>
      <vt:variant>
        <vt:lpstr>嵌入 OLE 服务器</vt:lpstr>
      </vt:variant>
      <vt:variant>
        <vt:i4>2</vt:i4>
      </vt:variant>
      <vt:variant>
        <vt:lpstr>幻灯片标题</vt:lpstr>
      </vt:variant>
      <vt:variant>
        <vt:i4>87</vt:i4>
      </vt:variant>
    </vt:vector>
  </HeadingPairs>
  <TitlesOfParts>
    <vt:vector size="105" baseType="lpstr">
      <vt:lpstr>Arial</vt:lpstr>
      <vt:lpstr>宋体</vt:lpstr>
      <vt:lpstr>Wingdings</vt:lpstr>
      <vt:lpstr>Tahoma</vt:lpstr>
      <vt:lpstr>Franklin Gothic Book</vt:lpstr>
      <vt:lpstr>黑体</vt:lpstr>
      <vt:lpstr>Wingdings 2</vt:lpstr>
      <vt:lpstr>Times New Roman</vt:lpstr>
      <vt:lpstr>Times New Roman</vt:lpstr>
      <vt:lpstr>微软雅黑</vt:lpstr>
      <vt:lpstr>Wingdings</vt:lpstr>
      <vt:lpstr>Calibri</vt:lpstr>
      <vt:lpstr>华文琥珀</vt:lpstr>
      <vt:lpstr>Arial Unicode MS</vt:lpstr>
      <vt:lpstr>2_暗香扑面</vt:lpstr>
      <vt:lpstr>11_暗香扑面</vt:lpstr>
      <vt:lpstr>SolidEdge.DraftDocument</vt:lpstr>
      <vt:lpstr>SolidEdge.DraftDocument</vt:lpstr>
      <vt:lpstr>Guiyang Xianfeng Machine Tool Co., Ltd.</vt:lpstr>
      <vt:lpstr>Guiyang Xianfeng Machine Tool Co., Ltd.</vt:lpstr>
      <vt:lpstr>Guiyang Xianfeng Machine Tool Co., Ltd.</vt:lpstr>
      <vt:lpstr>Guiyang Xianfeng Machine Tool Co., Ltd.</vt:lpstr>
      <vt:lpstr>Guiyang Xianfeng Machine Tool Co., Ltd.</vt:lpstr>
      <vt:lpstr>Guiyang Xianfeng Machine Tool Co., Ltd.</vt:lpstr>
      <vt:lpstr>Guiyang Xianfeng Machine Tool Co., Ltd.</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Guiyang Xianfeng Machine Tool Co., Ltd.</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Guiyang Xianfeng Machine Tool Co., Ltd.</vt:lpstr>
      <vt:lpstr>PowerPoint 演示文稿</vt:lpstr>
      <vt:lpstr>PowerPoint 演示文稿</vt:lpstr>
      <vt:lpstr>PowerPoint 演示文稿</vt:lpstr>
      <vt:lpstr>PowerPoint 演示文稿</vt:lpstr>
      <vt:lpstr>PowerPoint 演示文稿</vt:lpstr>
      <vt:lpstr>Guiyang Xianfeng Machine Tool Co., Ltd.</vt:lpstr>
      <vt:lpstr>PowerPoint 演示文稿</vt:lpstr>
      <vt:lpstr>Empower the "ship"_The First Large and Heavy-duty CNC Roll Grinder in China</vt:lpstr>
      <vt:lpstr>Empower the "ship"_The First Large and Heavy-duty CNC Roll Grinder in China</vt:lpstr>
      <vt:lpstr>High-precision cylindrical grinding machine for "nuclear-powered submarine" transmission shaft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vt:lpstr>
    </vt:vector>
  </TitlesOfParts>
  <Company>NOLAC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Tax Fairness and Simplification for the Working Poor</dc:title>
  <dc:creator>Mark Moreau</dc:creator>
  <cp:lastModifiedBy>王一凡</cp:lastModifiedBy>
  <cp:revision>2243</cp:revision>
  <dcterms:created xsi:type="dcterms:W3CDTF">2005-03-21T02:33:00Z</dcterms:created>
  <dcterms:modified xsi:type="dcterms:W3CDTF">2024-10-02T08:31:08Z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2052-12.1.0.18276</vt:lpwstr>
  </property>
  <property fmtid="{D5CDD505-2E9C-101B-9397-08002B2CF9AE}" pid="3" name="ICV">
    <vt:lpwstr>6F347C2C0D694CA18A07BD7360F32A8A_12</vt:lpwstr>
  </property>
</Properties>
</file>